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67" r:id="rId4"/>
    <p:sldId id="259" r:id="rId5"/>
    <p:sldId id="269" r:id="rId6"/>
    <p:sldId id="260" r:id="rId7"/>
    <p:sldId id="270" r:id="rId8"/>
    <p:sldId id="261" r:id="rId9"/>
    <p:sldId id="268" r:id="rId10"/>
    <p:sldId id="262" r:id="rId11"/>
    <p:sldId id="263" r:id="rId12"/>
    <p:sldId id="265" r:id="rId13"/>
    <p:sldId id="266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5D8B3-722A-4F1C-BC63-12B071F36F82}" type="datetimeFigureOut">
              <a:rPr lang="cs-CZ" smtClean="0"/>
              <a:pPr/>
              <a:t>21. 5. 2014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F102B-C7D0-4229-BBE8-253A554B8C1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61729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Příprava a kontrola kvality</a:t>
            </a:r>
            <a:r>
              <a:rPr lang="cs-CZ" baseline="0" dirty="0" smtClean="0"/>
              <a:t> radiofarmak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102B-C7D0-4229-BBE8-253A554B8C15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99563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102B-C7D0-4229-BBE8-253A554B8C15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48946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E21C-A670-4049-985F-957AF3043B75}" type="datetimeFigureOut">
              <a:rPr lang="cs-CZ" smtClean="0"/>
              <a:pPr/>
              <a:t>21. 5. 2014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8120-1B0F-4A9E-B5B8-9C6E91849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E21C-A670-4049-985F-957AF3043B75}" type="datetimeFigureOut">
              <a:rPr lang="cs-CZ" smtClean="0"/>
              <a:pPr/>
              <a:t>21. 5. 2014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8120-1B0F-4A9E-B5B8-9C6E91849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E21C-A670-4049-985F-957AF3043B75}" type="datetimeFigureOut">
              <a:rPr lang="cs-CZ" smtClean="0"/>
              <a:pPr/>
              <a:t>21. 5. 2014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8120-1B0F-4A9E-B5B8-9C6E91849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E21C-A670-4049-985F-957AF3043B75}" type="datetimeFigureOut">
              <a:rPr lang="cs-CZ" smtClean="0"/>
              <a:pPr/>
              <a:t>21. 5. 2014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8120-1B0F-4A9E-B5B8-9C6E91849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E21C-A670-4049-985F-957AF3043B75}" type="datetimeFigureOut">
              <a:rPr lang="cs-CZ" smtClean="0"/>
              <a:pPr/>
              <a:t>21. 5. 2014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8120-1B0F-4A9E-B5B8-9C6E91849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E21C-A670-4049-985F-957AF3043B75}" type="datetimeFigureOut">
              <a:rPr lang="cs-CZ" smtClean="0"/>
              <a:pPr/>
              <a:t>21. 5. 2014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8120-1B0F-4A9E-B5B8-9C6E91849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E21C-A670-4049-985F-957AF3043B75}" type="datetimeFigureOut">
              <a:rPr lang="cs-CZ" smtClean="0"/>
              <a:pPr/>
              <a:t>21. 5. 2014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8120-1B0F-4A9E-B5B8-9C6E91849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E21C-A670-4049-985F-957AF3043B75}" type="datetimeFigureOut">
              <a:rPr lang="cs-CZ" smtClean="0"/>
              <a:pPr/>
              <a:t>21. 5. 2014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A48120-1B0F-4A9E-B5B8-9C6E91849D3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E21C-A670-4049-985F-957AF3043B75}" type="datetimeFigureOut">
              <a:rPr lang="cs-CZ" smtClean="0"/>
              <a:pPr/>
              <a:t>21. 5. 2014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8120-1B0F-4A9E-B5B8-9C6E91849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E21C-A670-4049-985F-957AF3043B75}" type="datetimeFigureOut">
              <a:rPr lang="cs-CZ" smtClean="0"/>
              <a:pPr/>
              <a:t>21. 5. 2014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5A48120-1B0F-4A9E-B5B8-9C6E91849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945E21C-A670-4049-985F-957AF3043B75}" type="datetimeFigureOut">
              <a:rPr lang="cs-CZ" smtClean="0"/>
              <a:pPr/>
              <a:t>21. 5. 2014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8120-1B0F-4A9E-B5B8-9C6E91849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945E21C-A670-4049-985F-957AF3043B75}" type="datetimeFigureOut">
              <a:rPr lang="cs-CZ" smtClean="0"/>
              <a:pPr/>
              <a:t>21. 5. 2014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5A48120-1B0F-4A9E-B5B8-9C6E91849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43636" y="1428736"/>
            <a:ext cx="6480048" cy="1752600"/>
          </a:xfrm>
        </p:spPr>
        <p:txBody>
          <a:bodyPr>
            <a:normAutofit/>
          </a:bodyPr>
          <a:lstStyle/>
          <a:p>
            <a:pPr algn="just" hangingPunct="0"/>
            <a:r>
              <a:rPr lang="cs-CZ" dirty="0"/>
              <a:t>N. </a:t>
            </a:r>
            <a:r>
              <a:rPr lang="cs-CZ" dirty="0" err="1"/>
              <a:t>Groverová</a:t>
            </a:r>
            <a:endParaRPr lang="cs-CZ" b="1" dirty="0"/>
          </a:p>
          <a:p>
            <a:pPr algn="just" hangingPunct="0"/>
            <a:r>
              <a:rPr lang="cs-CZ" dirty="0"/>
              <a:t>A. </a:t>
            </a:r>
            <a:r>
              <a:rPr lang="cs-CZ" dirty="0" err="1"/>
              <a:t>Roeselová</a:t>
            </a:r>
            <a:endParaRPr lang="cs-CZ" b="1" dirty="0"/>
          </a:p>
          <a:p>
            <a:pPr algn="just" hangingPunct="0"/>
            <a:r>
              <a:rPr lang="cs-CZ" dirty="0"/>
              <a:t>J. Hrnčířová</a:t>
            </a:r>
            <a:endParaRPr lang="cs-CZ" b="1" dirty="0"/>
          </a:p>
          <a:p>
            <a:pPr algn="just" hangingPunct="0"/>
            <a:r>
              <a:rPr lang="cs-CZ" dirty="0"/>
              <a:t>L. </a:t>
            </a:r>
            <a:r>
              <a:rPr lang="cs-CZ" dirty="0" smtClean="0"/>
              <a:t>Říhová</a:t>
            </a:r>
            <a:endParaRPr lang="cs-CZ" b="1" dirty="0"/>
          </a:p>
        </p:txBody>
      </p:sp>
      <p:pic>
        <p:nvPicPr>
          <p:cNvPr id="1026" name="Picture 2" descr="http://www.kcsolid.cz/zdravotnictvi/klinicka_kapitola/onk/onk-85/oct22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571480"/>
            <a:ext cx="4448175" cy="4095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928662" y="4714884"/>
            <a:ext cx="719780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6000" b="1" dirty="0" smtClean="0"/>
              <a:t>Příprava a kontrola</a:t>
            </a:r>
            <a:br>
              <a:rPr lang="cs-CZ" sz="6000" b="1" dirty="0" smtClean="0"/>
            </a:br>
            <a:r>
              <a:rPr lang="cs-CZ" sz="6000" b="1" dirty="0" smtClean="0"/>
              <a:t>kvality</a:t>
            </a:r>
            <a:r>
              <a:rPr lang="cs-CZ" sz="6000" b="1" baseline="0" dirty="0" smtClean="0"/>
              <a:t> radiofarmak</a:t>
            </a:r>
            <a:endParaRPr lang="cs-CZ" sz="6000" b="1" dirty="0"/>
          </a:p>
        </p:txBody>
      </p:sp>
    </p:spTree>
    <p:extLst>
      <p:ext uri="{BB962C8B-B14F-4D97-AF65-F5344CB8AC3E}">
        <p14:creationId xmlns="" xmlns:p14="http://schemas.microsoft.com/office/powerpoint/2010/main" val="27555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MDP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7920880" cy="4525963"/>
          </a:xfrm>
        </p:spPr>
        <p:txBody>
          <a:bodyPr/>
          <a:lstStyle/>
          <a:p>
            <a:r>
              <a:rPr lang="cs-CZ" dirty="0"/>
              <a:t>Po přidání </a:t>
            </a:r>
            <a:r>
              <a:rPr lang="cs-CZ" dirty="0" err="1" smtClean="0"/>
              <a:t>eluátu</a:t>
            </a:r>
            <a:r>
              <a:rPr lang="cs-CZ" dirty="0" smtClean="0"/>
              <a:t> </a:t>
            </a:r>
            <a:r>
              <a:rPr lang="cs-CZ" dirty="0"/>
              <a:t>mícháno </a:t>
            </a:r>
            <a:r>
              <a:rPr lang="cs-CZ" dirty="0" smtClean="0"/>
              <a:t>10 </a:t>
            </a:r>
            <a:r>
              <a:rPr lang="cs-CZ" dirty="0"/>
              <a:t>minut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/>
              <a:t>lab</a:t>
            </a:r>
            <a:r>
              <a:rPr lang="cs-CZ" dirty="0"/>
              <a:t>. teplota)</a:t>
            </a:r>
          </a:p>
          <a:p>
            <a:r>
              <a:rPr lang="cs-CZ" dirty="0"/>
              <a:t>Naneseno </a:t>
            </a:r>
            <a:r>
              <a:rPr lang="cs-CZ" dirty="0" smtClean="0"/>
              <a:t>na TLC SILICA GEL 60 F</a:t>
            </a:r>
            <a:r>
              <a:rPr lang="cs-CZ" baseline="-25000" dirty="0" smtClean="0"/>
              <a:t>254</a:t>
            </a:r>
            <a:r>
              <a:rPr lang="cs-CZ" dirty="0" smtClean="0"/>
              <a:t>, </a:t>
            </a:r>
            <a:r>
              <a:rPr lang="cs-CZ" dirty="0"/>
              <a:t>vývoj v </a:t>
            </a:r>
            <a:r>
              <a:rPr lang="cs-CZ" dirty="0" smtClean="0"/>
              <a:t>roztoku </a:t>
            </a:r>
            <a:r>
              <a:rPr lang="cs-CZ" dirty="0" err="1" smtClean="0"/>
              <a:t>NaCl</a:t>
            </a:r>
            <a:r>
              <a:rPr lang="cs-CZ" dirty="0" smtClean="0"/>
              <a:t> (0,15 mol/l)</a:t>
            </a:r>
            <a:endParaRPr lang="cs-CZ" dirty="0"/>
          </a:p>
          <a:p>
            <a:r>
              <a:rPr lang="cs-CZ" dirty="0"/>
              <a:t>Naneseno </a:t>
            </a:r>
            <a:r>
              <a:rPr lang="cs-CZ" dirty="0" smtClean="0"/>
              <a:t>na </a:t>
            </a:r>
            <a:r>
              <a:rPr lang="cs-CZ" dirty="0" err="1" smtClean="0"/>
              <a:t>Whatman</a:t>
            </a:r>
            <a:r>
              <a:rPr lang="cs-CZ" dirty="0" smtClean="0"/>
              <a:t> </a:t>
            </a:r>
            <a:r>
              <a:rPr lang="cs-CZ" dirty="0" smtClean="0"/>
              <a:t>1 </a:t>
            </a:r>
            <a:br>
              <a:rPr lang="cs-CZ" dirty="0" smtClean="0"/>
            </a:br>
            <a:r>
              <a:rPr lang="cs-CZ" dirty="0" smtClean="0"/>
              <a:t>papír,vývoj </a:t>
            </a:r>
            <a:r>
              <a:rPr lang="cs-CZ" dirty="0"/>
              <a:t>v </a:t>
            </a:r>
            <a:r>
              <a:rPr lang="cs-CZ" dirty="0" smtClean="0"/>
              <a:t>acetonu </a:t>
            </a:r>
            <a:br>
              <a:rPr lang="cs-CZ" dirty="0" smtClean="0"/>
            </a:br>
            <a:r>
              <a:rPr lang="cs-CZ" dirty="0" smtClean="0"/>
              <a:t>s vodou (9:1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148" y="3353717"/>
            <a:ext cx="3561852" cy="350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6854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3116"/>
            <a:ext cx="4248472" cy="2979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Obrázek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126" y="2143116"/>
            <a:ext cx="4389874" cy="29657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500166" y="714356"/>
            <a:ext cx="56886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dirty="0"/>
              <a:t>Vypočtena na </a:t>
            </a:r>
            <a:r>
              <a:rPr lang="cs-CZ" sz="3000" dirty="0" smtClean="0"/>
              <a:t>30,83%</a:t>
            </a:r>
            <a:endParaRPr lang="cs-CZ" sz="3000" dirty="0"/>
          </a:p>
        </p:txBody>
      </p:sp>
    </p:spTree>
    <p:extLst>
      <p:ext uri="{BB962C8B-B14F-4D97-AF65-F5344CB8AC3E}">
        <p14:creationId xmlns="" xmlns:p14="http://schemas.microsoft.com/office/powerpoint/2010/main" val="243538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Výsledná čistota radiofarmak by nebyla vhodná pro </a:t>
            </a:r>
            <a:r>
              <a:rPr lang="cs-CZ" dirty="0" err="1" smtClean="0"/>
              <a:t>mediciální</a:t>
            </a:r>
            <a:r>
              <a:rPr lang="cs-CZ" dirty="0" smtClean="0"/>
              <a:t> použití</a:t>
            </a:r>
          </a:p>
          <a:p>
            <a:r>
              <a:rPr lang="cs-CZ" dirty="0" smtClean="0"/>
              <a:t>Faktory ovlivňující čistotu</a:t>
            </a:r>
            <a:endParaRPr lang="cs-CZ" dirty="0"/>
          </a:p>
        </p:txBody>
      </p:sp>
      <p:pic>
        <p:nvPicPr>
          <p:cNvPr id="5" name="Obrázek 4" descr="http://tydenvedy.fjfi.cvut.cz/2014/fotky/PondeliMPs/DSC_04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214686"/>
            <a:ext cx="5117778" cy="3401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6526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Děkujeme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Zdroje: </a:t>
            </a:r>
            <a:r>
              <a:rPr lang="cs-CZ" sz="2400" dirty="0"/>
              <a:t>http://</a:t>
            </a:r>
            <a:r>
              <a:rPr lang="cs-CZ" sz="2400" dirty="0" smtClean="0"/>
              <a:t>www.kcsolid.cz/zdravotnictvi/klinicka_kapitola/onk/onk-85/oct221a.jpg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>http</a:t>
            </a:r>
            <a:r>
              <a:rPr lang="cs-CZ" sz="2400" dirty="0"/>
              <a:t>://</a:t>
            </a:r>
            <a:r>
              <a:rPr lang="cs-CZ" sz="2400" dirty="0" smtClean="0"/>
              <a:t>www.</a:t>
            </a:r>
            <a:r>
              <a:rPr lang="cs-CZ" sz="2400" dirty="0" err="1" smtClean="0"/>
              <a:t>kcsolid.cz</a:t>
            </a:r>
            <a:r>
              <a:rPr lang="cs-CZ" sz="2400" dirty="0" smtClean="0"/>
              <a:t>/</a:t>
            </a:r>
            <a:r>
              <a:rPr lang="cs-CZ" sz="2400" dirty="0" err="1" smtClean="0"/>
              <a:t>zdravotnictvi</a:t>
            </a:r>
            <a:r>
              <a:rPr lang="cs-CZ" sz="2400" dirty="0" smtClean="0"/>
              <a:t>/</a:t>
            </a:r>
            <a:r>
              <a:rPr lang="cs-CZ" sz="2400" dirty="0" err="1" smtClean="0"/>
              <a:t>klinicka</a:t>
            </a:r>
            <a:r>
              <a:rPr lang="cs-CZ" sz="2400" dirty="0" smtClean="0"/>
              <a:t>_kapitola/</a:t>
            </a:r>
            <a:r>
              <a:rPr lang="cs-CZ" sz="2400" dirty="0" err="1" smtClean="0"/>
              <a:t>neu</a:t>
            </a:r>
            <a:r>
              <a:rPr lang="cs-CZ" sz="2400" dirty="0" smtClean="0"/>
              <a:t>/</a:t>
            </a:r>
            <a:r>
              <a:rPr lang="cs-CZ" sz="2400" dirty="0" err="1" smtClean="0"/>
              <a:t>neu</a:t>
            </a:r>
            <a:r>
              <a:rPr lang="cs-CZ" sz="2400" dirty="0" smtClean="0"/>
              <a:t>-10/obr-3.jpg</a:t>
            </a:r>
            <a:br>
              <a:rPr lang="cs-CZ" sz="2400" dirty="0" smtClean="0"/>
            </a:br>
            <a:r>
              <a:rPr lang="cs-CZ" sz="2400" dirty="0" smtClean="0"/>
              <a:t>MAJER, V. a kol. </a:t>
            </a:r>
            <a:r>
              <a:rPr lang="cs-CZ" sz="2400" i="1" dirty="0" smtClean="0"/>
              <a:t>Základy jaderné chemie</a:t>
            </a:r>
            <a:r>
              <a:rPr lang="cs-CZ" sz="2400" dirty="0" smtClean="0"/>
              <a:t>. 2. </a:t>
            </a:r>
            <a:r>
              <a:rPr lang="cs-CZ" sz="2400" dirty="0" err="1" smtClean="0"/>
              <a:t>vyd</a:t>
            </a:r>
            <a:r>
              <a:rPr lang="cs-CZ" sz="2400" dirty="0" smtClean="0"/>
              <a:t>:SNTL/Alfa, Praha 1981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51122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Radiofarmaka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1256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Léčiva obsahující atomy radionuklidů</a:t>
            </a:r>
          </a:p>
          <a:p>
            <a:r>
              <a:rPr lang="cs-CZ" dirty="0" smtClean="0"/>
              <a:t>Skládají se z nosné části a radionuklidu</a:t>
            </a:r>
          </a:p>
          <a:p>
            <a:r>
              <a:rPr lang="cs-CZ" dirty="0" smtClean="0"/>
              <a:t>V těle vychytáváno různými orgány</a:t>
            </a:r>
          </a:p>
          <a:p>
            <a:r>
              <a:rPr lang="cs-CZ" dirty="0" smtClean="0"/>
              <a:t>Široké spektrum využití x cena,		      nežádoucí účinky,dostupnost</a:t>
            </a:r>
          </a:p>
          <a:p>
            <a:r>
              <a:rPr lang="cs-CZ" dirty="0" smtClean="0"/>
              <a:t>Dělení:</a:t>
            </a:r>
          </a:p>
          <a:p>
            <a:pPr lvl="1"/>
            <a:r>
              <a:rPr lang="cs-CZ" dirty="0" smtClean="0"/>
              <a:t>Terapie, diagnostika</a:t>
            </a:r>
          </a:p>
          <a:p>
            <a:r>
              <a:rPr lang="cs-CZ" dirty="0" smtClean="0"/>
              <a:t>Dostupné v </a:t>
            </a:r>
            <a:r>
              <a:rPr lang="cs-CZ" dirty="0" err="1" smtClean="0"/>
              <a:t>kitech</a:t>
            </a:r>
            <a:r>
              <a:rPr lang="cs-CZ" dirty="0" smtClean="0"/>
              <a:t>, nutný generátor, reaktor, urychlovač</a:t>
            </a:r>
          </a:p>
          <a:p>
            <a:r>
              <a:rPr lang="cs-CZ" dirty="0" err="1" smtClean="0"/>
              <a:t>Radiochem</a:t>
            </a:r>
            <a:r>
              <a:rPr lang="cs-CZ" dirty="0" smtClean="0"/>
              <a:t>. čistota &gt;95%</a:t>
            </a:r>
          </a:p>
          <a:p>
            <a:pPr lvl="1"/>
            <a:endParaRPr lang="cs-CZ" dirty="0"/>
          </a:p>
        </p:txBody>
      </p:sp>
      <p:pic>
        <p:nvPicPr>
          <p:cNvPr id="9218" name="Picture 2" descr="http://www.kcsolid.cz/zdravotnictvi/klinicka_kapitola/neu/neu-10/obr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668" y="2924944"/>
            <a:ext cx="2219812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2244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Radionuklidy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192" y="1412776"/>
            <a:ext cx="8291264" cy="4781128"/>
          </a:xfrm>
        </p:spPr>
        <p:txBody>
          <a:bodyPr>
            <a:normAutofit lnSpcReduction="10000"/>
          </a:bodyPr>
          <a:lstStyle/>
          <a:p>
            <a:r>
              <a:rPr lang="cs-CZ" b="1" baseline="30000" dirty="0"/>
              <a:t>131</a:t>
            </a:r>
            <a:r>
              <a:rPr lang="cs-CZ" b="1" dirty="0"/>
              <a:t>I</a:t>
            </a:r>
            <a:r>
              <a:rPr lang="cs-CZ" dirty="0"/>
              <a:t> </a:t>
            </a:r>
            <a:r>
              <a:rPr lang="cs-CZ" dirty="0" smtClean="0"/>
              <a:t> - nejdéle používaný</a:t>
            </a:r>
            <a:br>
              <a:rPr lang="cs-CZ" dirty="0" smtClean="0"/>
            </a:br>
            <a:r>
              <a:rPr lang="cs-CZ" dirty="0" smtClean="0"/>
              <a:t>       - smíšený </a:t>
            </a:r>
            <a:r>
              <a:rPr lang="el-GR" dirty="0"/>
              <a:t>β </a:t>
            </a:r>
            <a:r>
              <a:rPr lang="cs-CZ" dirty="0"/>
              <a:t>a </a:t>
            </a:r>
            <a:r>
              <a:rPr lang="el-GR" dirty="0"/>
              <a:t>γ </a:t>
            </a:r>
            <a:r>
              <a:rPr lang="cs-CZ" dirty="0" smtClean="0"/>
              <a:t>zářič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       - terapie štítné žlázy</a:t>
            </a:r>
          </a:p>
          <a:p>
            <a:r>
              <a:rPr lang="cs-CZ" b="1" baseline="30000" dirty="0" smtClean="0"/>
              <a:t>18</a:t>
            </a:r>
            <a:r>
              <a:rPr lang="cs-CZ" b="1" dirty="0" smtClean="0"/>
              <a:t>F </a:t>
            </a:r>
            <a:r>
              <a:rPr lang="cs-CZ" dirty="0"/>
              <a:t> </a:t>
            </a:r>
            <a:r>
              <a:rPr lang="cs-CZ" dirty="0" smtClean="0"/>
              <a:t>- hojně využíván v ČR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       - pozitronový, krátký poločas rozpadu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       - ve formě </a:t>
            </a:r>
            <a:r>
              <a:rPr lang="cs-CZ" dirty="0" err="1" smtClean="0"/>
              <a:t>fluordeoxyglukózy</a:t>
            </a:r>
            <a:endParaRPr lang="cs-CZ" dirty="0" smtClean="0"/>
          </a:p>
          <a:p>
            <a:r>
              <a:rPr lang="cs-CZ" b="1" baseline="30000" dirty="0" smtClean="0"/>
              <a:t>99m</a:t>
            </a:r>
            <a:r>
              <a:rPr lang="cs-CZ" b="1" dirty="0" smtClean="0"/>
              <a:t>Tc   </a:t>
            </a:r>
            <a:r>
              <a:rPr lang="cs-CZ" dirty="0" smtClean="0"/>
              <a:t>- nejčastěji používaný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            </a:t>
            </a:r>
            <a:r>
              <a:rPr lang="cs-CZ" dirty="0" smtClean="0"/>
              <a:t>- </a:t>
            </a:r>
            <a:r>
              <a:rPr lang="el-GR" dirty="0"/>
              <a:t>γ</a:t>
            </a:r>
            <a:r>
              <a:rPr lang="cs-CZ" dirty="0" smtClean="0"/>
              <a:t> záření</a:t>
            </a:r>
            <a:br>
              <a:rPr lang="cs-CZ" dirty="0" smtClean="0"/>
            </a:br>
            <a:r>
              <a:rPr lang="cs-CZ" dirty="0" smtClean="0"/>
              <a:t>            - snadno získatelný z </a:t>
            </a:r>
            <a:r>
              <a:rPr lang="cs-CZ" dirty="0" err="1" smtClean="0"/>
              <a:t>Mo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            - poločas rozpadu 6 hodin</a:t>
            </a:r>
          </a:p>
        </p:txBody>
      </p:sp>
    </p:spTree>
    <p:extLst>
      <p:ext uri="{BB962C8B-B14F-4D97-AF65-F5344CB8AC3E}">
        <p14:creationId xmlns="" xmlns:p14="http://schemas.microsoft.com/office/powerpoint/2010/main" val="376648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r>
              <a:rPr lang="cs-CZ" sz="2800" dirty="0" err="1" smtClean="0"/>
              <a:t>Kit</a:t>
            </a:r>
            <a:r>
              <a:rPr lang="cs-CZ" sz="2800" dirty="0" smtClean="0"/>
              <a:t> – obsahuje neznačené</a:t>
            </a:r>
            <a:br>
              <a:rPr lang="cs-CZ" sz="2800" dirty="0" smtClean="0"/>
            </a:br>
            <a:r>
              <a:rPr lang="cs-CZ" sz="2800" dirty="0" smtClean="0"/>
              <a:t>farmakum v požadované </a:t>
            </a:r>
            <a:br>
              <a:rPr lang="cs-CZ" sz="2800" dirty="0" smtClean="0"/>
            </a:br>
            <a:r>
              <a:rPr lang="cs-CZ" sz="2800" dirty="0" smtClean="0"/>
              <a:t>lék. formě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b="1" dirty="0"/>
          </a:p>
        </p:txBody>
      </p:sp>
      <p:pic>
        <p:nvPicPr>
          <p:cNvPr id="2050" name="Picture 2" descr="http://www.batan.go.id/prr/wp-content/plugins/images-thumbnail-sliderv1/imagestoscroll/IMG_01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1071546"/>
            <a:ext cx="2253021" cy="2139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c-generat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3000372"/>
            <a:ext cx="1999450" cy="3527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2843808" y="2996952"/>
            <a:ext cx="5369024" cy="2697163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Generátor </a:t>
            </a:r>
          </a:p>
          <a:p>
            <a:pPr lvl="1"/>
            <a:r>
              <a:rPr lang="cs-CZ" sz="3000" dirty="0" smtClean="0"/>
              <a:t>probíhá </a:t>
            </a:r>
            <a:r>
              <a:rPr lang="cs-CZ" sz="3000" dirty="0" err="1" smtClean="0"/>
              <a:t>eluace</a:t>
            </a:r>
            <a:endParaRPr lang="cs-CZ" sz="3000" dirty="0" smtClean="0"/>
          </a:p>
          <a:p>
            <a:pPr lvl="1"/>
            <a:r>
              <a:rPr lang="cs-CZ" sz="3000" dirty="0" smtClean="0"/>
              <a:t>dochází k redukci </a:t>
            </a:r>
            <a:r>
              <a:rPr lang="cs-CZ" sz="3000" dirty="0" err="1" smtClean="0"/>
              <a:t>Tc</a:t>
            </a:r>
            <a:r>
              <a:rPr lang="cs-CZ" sz="3000" b="1" baseline="30000" dirty="0" smtClean="0"/>
              <a:t> +7</a:t>
            </a:r>
            <a:r>
              <a:rPr lang="cs-CZ" sz="3000" dirty="0" smtClean="0"/>
              <a:t> na </a:t>
            </a:r>
            <a:r>
              <a:rPr lang="cs-CZ" sz="3000" dirty="0" err="1" smtClean="0"/>
              <a:t>Tc</a:t>
            </a:r>
            <a:r>
              <a:rPr lang="cs-CZ" sz="3000" b="1" baseline="30000" dirty="0" smtClean="0"/>
              <a:t> +4 </a:t>
            </a:r>
            <a:r>
              <a:rPr lang="cs-CZ" sz="3000" dirty="0" smtClean="0"/>
              <a:t>za pomocí SnCl</a:t>
            </a:r>
            <a:r>
              <a:rPr lang="cs-CZ" sz="3000" baseline="-25000" dirty="0" smtClean="0"/>
              <a:t>2</a:t>
            </a:r>
          </a:p>
          <a:p>
            <a:pPr lvl="1"/>
            <a:r>
              <a:rPr lang="cs-CZ" sz="3000" b="1" dirty="0" smtClean="0"/>
              <a:t>+ </a:t>
            </a:r>
            <a:r>
              <a:rPr lang="cs-CZ" sz="3000" dirty="0" smtClean="0"/>
              <a:t>relativně malá cena</a:t>
            </a:r>
            <a:br>
              <a:rPr lang="cs-CZ" sz="3000" dirty="0" smtClean="0"/>
            </a:br>
            <a:r>
              <a:rPr lang="cs-CZ" sz="3000" b="1" dirty="0" smtClean="0"/>
              <a:t>– </a:t>
            </a:r>
            <a:r>
              <a:rPr lang="cs-CZ" sz="3000" dirty="0" smtClean="0"/>
              <a:t>nutnost stálého zastínění</a:t>
            </a:r>
            <a:endParaRPr lang="cs-CZ" sz="3000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23181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525"/>
            <a:ext cx="8086725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8777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7467600" cy="1143000"/>
          </a:xfrm>
        </p:spPr>
        <p:txBody>
          <a:bodyPr/>
          <a:lstStyle/>
          <a:p>
            <a:r>
              <a:rPr lang="cs-CZ" dirty="0" smtClean="0"/>
              <a:t>Kontrola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142984"/>
            <a:ext cx="7859216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Tenkovrstvá chromatografie (TLC)</a:t>
            </a:r>
          </a:p>
          <a:p>
            <a:r>
              <a:rPr lang="cs-CZ" dirty="0" smtClean="0"/>
              <a:t>Kroky</a:t>
            </a:r>
          </a:p>
          <a:p>
            <a:pPr lvl="1"/>
            <a:r>
              <a:rPr lang="cs-CZ" dirty="0" smtClean="0"/>
              <a:t>Na TLC SILICA GEL 60 F</a:t>
            </a:r>
            <a:r>
              <a:rPr lang="cs-CZ" baseline="-25000" dirty="0" smtClean="0"/>
              <a:t>254</a:t>
            </a:r>
            <a:r>
              <a:rPr lang="cs-CZ" dirty="0" smtClean="0"/>
              <a:t> / </a:t>
            </a:r>
            <a:r>
              <a:rPr lang="cs-CZ" dirty="0" err="1" smtClean="0"/>
              <a:t>Whatman</a:t>
            </a:r>
            <a:r>
              <a:rPr lang="cs-CZ" dirty="0" smtClean="0"/>
              <a:t> </a:t>
            </a:r>
            <a:r>
              <a:rPr lang="cs-CZ" dirty="0" smtClean="0"/>
              <a:t>1 papír byl nanesen 1 µl roztoku </a:t>
            </a:r>
            <a:r>
              <a:rPr lang="cs-CZ" dirty="0" err="1" smtClean="0"/>
              <a:t>eluátu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s radiofarmakem</a:t>
            </a:r>
          </a:p>
          <a:p>
            <a:pPr lvl="1"/>
            <a:r>
              <a:rPr lang="cs-CZ" dirty="0" smtClean="0"/>
              <a:t>Ten byl vyvíjen v různých </a:t>
            </a:r>
            <a:br>
              <a:rPr lang="cs-CZ" dirty="0" smtClean="0"/>
            </a:br>
            <a:r>
              <a:rPr lang="cs-CZ" dirty="0" smtClean="0"/>
              <a:t>mobilních fázích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Vyhodnoceno pomocí </a:t>
            </a:r>
          </a:p>
          <a:p>
            <a:pPr marL="448056" lvl="1" indent="0">
              <a:buNone/>
            </a:pPr>
            <a:r>
              <a:rPr lang="cs-CZ" dirty="0" smtClean="0"/>
              <a:t>AR2000 (BIOSCAN)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3643314"/>
            <a:ext cx="3184820" cy="301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824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6034617" cy="4525963"/>
          </a:xfrm>
        </p:spPr>
      </p:pic>
    </p:spTree>
    <p:extLst>
      <p:ext uri="{BB962C8B-B14F-4D97-AF65-F5344CB8AC3E}">
        <p14:creationId xmlns="" xmlns:p14="http://schemas.microsoft.com/office/powerpoint/2010/main" val="66128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28736"/>
            <a:ext cx="8892480" cy="4525963"/>
          </a:xfrm>
        </p:spPr>
        <p:txBody>
          <a:bodyPr/>
          <a:lstStyle/>
          <a:p>
            <a:r>
              <a:rPr lang="cs-CZ" dirty="0" smtClean="0"/>
              <a:t>Po přidání </a:t>
            </a:r>
            <a:r>
              <a:rPr lang="cs-CZ" dirty="0" err="1" smtClean="0"/>
              <a:t>eluátu</a:t>
            </a:r>
            <a:r>
              <a:rPr lang="cs-CZ" dirty="0" smtClean="0"/>
              <a:t> mícháno 30 minut (</a:t>
            </a:r>
            <a:r>
              <a:rPr lang="cs-CZ" dirty="0" err="1" smtClean="0"/>
              <a:t>lab</a:t>
            </a:r>
            <a:r>
              <a:rPr lang="cs-CZ" dirty="0" smtClean="0"/>
              <a:t>. teplota)</a:t>
            </a:r>
          </a:p>
          <a:p>
            <a:r>
              <a:rPr lang="cs-CZ" dirty="0" smtClean="0"/>
              <a:t>Naneseno na TLC SILICA GEL 60 F</a:t>
            </a:r>
            <a:r>
              <a:rPr lang="cs-CZ" baseline="-25000" dirty="0" smtClean="0"/>
              <a:t>254</a:t>
            </a:r>
            <a:r>
              <a:rPr lang="cs-CZ" dirty="0" smtClean="0"/>
              <a:t>, vývoj </a:t>
            </a:r>
            <a:br>
              <a:rPr lang="cs-CZ" dirty="0" smtClean="0"/>
            </a:br>
            <a:r>
              <a:rPr lang="cs-CZ" dirty="0" smtClean="0"/>
              <a:t>v acetonitrilu s vodou (1:1)</a:t>
            </a:r>
          </a:p>
          <a:p>
            <a:r>
              <a:rPr lang="cs-CZ" dirty="0" smtClean="0"/>
              <a:t>Naneseno na / </a:t>
            </a:r>
            <a:r>
              <a:rPr lang="cs-CZ" dirty="0" err="1" smtClean="0"/>
              <a:t>Whatman</a:t>
            </a:r>
            <a:r>
              <a:rPr lang="cs-CZ" dirty="0" smtClean="0"/>
              <a:t> </a:t>
            </a:r>
            <a:r>
              <a:rPr lang="cs-CZ" dirty="0" smtClean="0"/>
              <a:t>1 papír, vývoj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 smtClean="0"/>
              <a:t>acetonu s vodou (9:1)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134" y="3983485"/>
            <a:ext cx="4747866" cy="287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5573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9560" y="200432"/>
            <a:ext cx="8460750" cy="4525963"/>
          </a:xfrm>
        </p:spPr>
        <p:txBody>
          <a:bodyPr/>
          <a:lstStyle/>
          <a:p>
            <a:r>
              <a:rPr lang="cs-CZ" dirty="0" smtClean="0"/>
              <a:t>Odečtením aktivity z chromatogramů získáme procentuální aktivitu radiofarmaka a následně zjistíme jeho radiochemickou čistotu</a:t>
            </a:r>
          </a:p>
          <a:p>
            <a:endParaRPr lang="cs-CZ" dirty="0" smtClean="0"/>
          </a:p>
          <a:p>
            <a:r>
              <a:rPr lang="cs-CZ" dirty="0" smtClean="0"/>
              <a:t>Vypočtena na 62,15%</a:t>
            </a:r>
            <a:endParaRPr lang="cs-CZ" dirty="0"/>
          </a:p>
        </p:txBody>
      </p:sp>
      <p:pic>
        <p:nvPicPr>
          <p:cNvPr id="4098" name="Obráze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64" y="3284984"/>
            <a:ext cx="3850274" cy="3312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Obráze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4034294" cy="3312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914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693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166</Words>
  <Application>Microsoft Office PowerPoint</Application>
  <PresentationFormat>Předvádění na obrazovce (4:3)</PresentationFormat>
  <Paragraphs>52</Paragraphs>
  <Slides>13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Technický</vt:lpstr>
      <vt:lpstr>Snímek 1</vt:lpstr>
      <vt:lpstr>Radiofarmaka</vt:lpstr>
      <vt:lpstr>Radionuklidy</vt:lpstr>
      <vt:lpstr>Příprava</vt:lpstr>
      <vt:lpstr>Snímek 5</vt:lpstr>
      <vt:lpstr>Kontrola</vt:lpstr>
      <vt:lpstr>Snímek 7</vt:lpstr>
      <vt:lpstr>HIDA</vt:lpstr>
      <vt:lpstr>Snímek 9</vt:lpstr>
      <vt:lpstr>MDP</vt:lpstr>
      <vt:lpstr>Snímek 11</vt:lpstr>
      <vt:lpstr>Závěr</vt:lpstr>
      <vt:lpstr>Děkujeme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</dc:creator>
  <cp:lastModifiedBy>počítač</cp:lastModifiedBy>
  <cp:revision>45</cp:revision>
  <dcterms:created xsi:type="dcterms:W3CDTF">2014-05-20T10:53:28Z</dcterms:created>
  <dcterms:modified xsi:type="dcterms:W3CDTF">2014-05-21T09:04:25Z</dcterms:modified>
</cp:coreProperties>
</file>