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9" r:id="rId4"/>
    <p:sldId id="268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7" r:id="rId13"/>
    <p:sldId id="266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rs Thenebriss" initials="FT" lastIdx="1" clrIdx="0">
    <p:extLst>
      <p:ext uri="{19B8F6BF-5375-455C-9EA6-DF929625EA0E}">
        <p15:presenceInfo xmlns:p15="http://schemas.microsoft.com/office/powerpoint/2012/main" userId="2634a501183eb9f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78927-33FC-49DE-83DD-187CE15652D8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EB279-C1F5-42B5-96A7-BE38A54D94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097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EB279-C1F5-42B5-96A7-BE38A54D94F2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8265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Kvapka pod</a:t>
            </a:r>
            <a:r>
              <a:rPr lang="sk-SK" baseline="0" dirty="0" smtClean="0"/>
              <a:t> polarizovaným svetlom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EB279-C1F5-42B5-96A7-BE38A54D94F2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162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FC81-3AC2-420B-848A-90C7CC57F670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2F7-82C9-47AE-9BE8-1A939AB330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94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FC81-3AC2-420B-848A-90C7CC57F670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2F7-82C9-47AE-9BE8-1A939AB330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5978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FC81-3AC2-420B-848A-90C7CC57F670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2F7-82C9-47AE-9BE8-1A939AB330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903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FC81-3AC2-420B-848A-90C7CC57F670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2F7-82C9-47AE-9BE8-1A939AB330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542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FC81-3AC2-420B-848A-90C7CC57F670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2F7-82C9-47AE-9BE8-1A939AB330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68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FC81-3AC2-420B-848A-90C7CC57F670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2F7-82C9-47AE-9BE8-1A939AB330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394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FC81-3AC2-420B-848A-90C7CC57F670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2F7-82C9-47AE-9BE8-1A939AB330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6701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FC81-3AC2-420B-848A-90C7CC57F670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2F7-82C9-47AE-9BE8-1A939AB330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544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FC81-3AC2-420B-848A-90C7CC57F670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2F7-82C9-47AE-9BE8-1A939AB330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498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FC81-3AC2-420B-848A-90C7CC57F670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2F7-82C9-47AE-9BE8-1A939AB330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41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FC81-3AC2-420B-848A-90C7CC57F670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2F7-82C9-47AE-9BE8-1A939AB330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602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5FC81-3AC2-420B-848A-90C7CC57F670}" type="datetimeFigureOut">
              <a:rPr lang="sk-SK" smtClean="0"/>
              <a:t>21.06.2016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BF2F7-82C9-47AE-9BE8-1A939AB330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68274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7200" b="1" dirty="0" smtClean="0"/>
              <a:t>„3D </a:t>
            </a:r>
            <a:r>
              <a:rPr lang="sk-SK" sz="7200" b="1" dirty="0" err="1" smtClean="0"/>
              <a:t>atomární</a:t>
            </a:r>
            <a:r>
              <a:rPr lang="sk-SK" sz="7200" b="1" dirty="0" smtClean="0"/>
              <a:t> </a:t>
            </a:r>
            <a:r>
              <a:rPr lang="sk-SK" sz="7200" b="1" dirty="0" err="1" smtClean="0"/>
              <a:t>struktura</a:t>
            </a:r>
            <a:r>
              <a:rPr lang="sk-SK" sz="7200" b="1" dirty="0" smtClean="0"/>
              <a:t> </a:t>
            </a:r>
            <a:r>
              <a:rPr lang="sk-SK" sz="7200" b="1" dirty="0" err="1" smtClean="0"/>
              <a:t>bílkoviny</a:t>
            </a:r>
            <a:r>
              <a:rPr lang="sk-SK" sz="7200" b="1" dirty="0" smtClean="0"/>
              <a:t> za 24 </a:t>
            </a:r>
            <a:r>
              <a:rPr lang="sk-SK" sz="7200" b="1" dirty="0" err="1" smtClean="0"/>
              <a:t>hodin</a:t>
            </a:r>
            <a:r>
              <a:rPr lang="sk-SK" sz="7200" b="1" dirty="0" smtClean="0"/>
              <a:t>“</a:t>
            </a:r>
            <a:endParaRPr lang="sk-SK" sz="72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Romana </a:t>
            </a:r>
            <a:r>
              <a:rPr lang="sk-SK" dirty="0" err="1" smtClean="0"/>
              <a:t>Čanigová</a:t>
            </a:r>
            <a:endParaRPr lang="sk-SK" dirty="0"/>
          </a:p>
          <a:p>
            <a:r>
              <a:rPr lang="sk-SK" dirty="0" smtClean="0"/>
              <a:t>Rastislav </a:t>
            </a:r>
            <a:r>
              <a:rPr lang="sk-SK" dirty="0" err="1" smtClean="0"/>
              <a:t>Turányi</a:t>
            </a:r>
            <a:endParaRPr lang="sk-SK" dirty="0" smtClean="0"/>
          </a:p>
          <a:p>
            <a:r>
              <a:rPr lang="sk-SK" dirty="0" smtClean="0"/>
              <a:t>Ladislav Nagy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2877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Analýza</a:t>
            </a:r>
            <a:endParaRPr lang="sk-SK" b="1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9927" y="936405"/>
            <a:ext cx="4983920" cy="6126480"/>
          </a:xfrm>
        </p:spPr>
      </p:pic>
      <p:pic>
        <p:nvPicPr>
          <p:cNvPr id="2050" name="Picture 2" descr="https://news.mst.edu/files/2014/02/Quantum-Computing-300x2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52" y="731520"/>
            <a:ext cx="5174302" cy="54095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240" y="365125"/>
            <a:ext cx="10515600" cy="1325563"/>
          </a:xfrm>
        </p:spPr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5051">
            <a:off x="-913073" y="580884"/>
            <a:ext cx="7120292" cy="5696234"/>
          </a:xfr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Zhrnutie</a:t>
            </a:r>
            <a:endParaRPr lang="sk-SK" b="1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4868">
            <a:off x="3608317" y="358442"/>
            <a:ext cx="7449624" cy="7449624"/>
          </a:xfrm>
        </p:spPr>
      </p:pic>
      <p:sp>
        <p:nvSpPr>
          <p:cNvPr id="7" name="Zástupný symbol obsahu 2"/>
          <p:cNvSpPr txBox="1">
            <a:spLocks/>
          </p:cNvSpPr>
          <p:nvPr/>
        </p:nvSpPr>
        <p:spPr>
          <a:xfrm>
            <a:off x="778165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Fázový diagram kryštalizácie </a:t>
            </a:r>
            <a:r>
              <a:rPr lang="sk-SK" dirty="0" err="1"/>
              <a:t>lyzozymu</a:t>
            </a:r>
            <a:endParaRPr lang="sk-SK" dirty="0"/>
          </a:p>
          <a:p>
            <a:r>
              <a:rPr lang="sk-SK" dirty="0"/>
              <a:t>Vyriešená štruktúra </a:t>
            </a:r>
            <a:r>
              <a:rPr lang="sk-SK" dirty="0" err="1"/>
              <a:t>lyzozymu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3016251"/>
            <a:ext cx="3841749" cy="38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Poďakovanie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6600" b="1" dirty="0" err="1" smtClean="0"/>
              <a:t>Lyzozym</a:t>
            </a:r>
            <a:endParaRPr lang="sk-SK" sz="32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err="1"/>
              <a:t>glycosidáza</a:t>
            </a:r>
            <a:endParaRPr lang="sk-SK" dirty="0" smtClean="0"/>
          </a:p>
          <a:p>
            <a:r>
              <a:rPr lang="sk-SK" dirty="0" smtClean="0"/>
              <a:t>1922 – Alexander </a:t>
            </a:r>
            <a:r>
              <a:rPr lang="sk-SK" dirty="0" err="1" smtClean="0"/>
              <a:t>Fleming</a:t>
            </a:r>
            <a:endParaRPr lang="sk-SK" dirty="0" smtClean="0"/>
          </a:p>
          <a:p>
            <a:r>
              <a:rPr lang="sk-SK" dirty="0" smtClean="0"/>
              <a:t>Výskyt – sliny, slzy, hlien, krvná plazma, vaječný bielok</a:t>
            </a:r>
          </a:p>
          <a:p>
            <a:r>
              <a:rPr lang="sk-SK" dirty="0" smtClean="0"/>
              <a:t>Použitie – medicína, chemický a potravinársky priemysel (antibakteriálne účinky)</a:t>
            </a:r>
            <a:endParaRPr lang="sk-SK" dirty="0"/>
          </a:p>
        </p:txBody>
      </p:sp>
      <p:pic>
        <p:nvPicPr>
          <p:cNvPr id="3074" name="Picture 2" descr="http://static.cdn.markiza.sk/media/a501/image/file/11/0006/qMFg.rozbite_slepacie_vaj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3886200"/>
            <a:ext cx="509016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2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Kryštalizácia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364279" y="4572000"/>
            <a:ext cx="3855720" cy="2091055"/>
          </a:xfrm>
        </p:spPr>
        <p:txBody>
          <a:bodyPr/>
          <a:lstStyle/>
          <a:p>
            <a:r>
              <a:rPr lang="sk-SK" dirty="0" smtClean="0"/>
              <a:t>A) Vrchnák</a:t>
            </a:r>
          </a:p>
          <a:p>
            <a:r>
              <a:rPr lang="sk-SK" dirty="0" smtClean="0"/>
              <a:t>B) Kvapka</a:t>
            </a:r>
          </a:p>
          <a:p>
            <a:r>
              <a:rPr lang="sk-SK" dirty="0" smtClean="0"/>
              <a:t>C) Rezervoár</a:t>
            </a:r>
          </a:p>
          <a:p>
            <a:r>
              <a:rPr lang="sk-SK" dirty="0" smtClean="0"/>
              <a:t>D) Kryštalizačný roztok</a:t>
            </a:r>
            <a:endParaRPr lang="sk-SK" dirty="0"/>
          </a:p>
        </p:txBody>
      </p:sp>
      <p:pic>
        <p:nvPicPr>
          <p:cNvPr id="5" name="Zástupný symbol obsah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85" y="1448054"/>
            <a:ext cx="5159515" cy="4617465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 rot="16200000">
            <a:off x="-243126" y="3256791"/>
            <a:ext cx="226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Koncentrácia proteínu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2896810" y="5696187"/>
            <a:ext cx="189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Koncentrácia </a:t>
            </a:r>
            <a:r>
              <a:rPr lang="sk-SK" dirty="0" err="1" smtClean="0"/>
              <a:t>NaCl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3789683" y="4970057"/>
            <a:ext cx="199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Rozpustený proteín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4787264" y="3874595"/>
            <a:ext cx="91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Kryštály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4787264" y="289650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Nukleácia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4800409" y="2047486"/>
            <a:ext cx="108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</a:t>
            </a:r>
            <a:r>
              <a:rPr lang="sk-SK" dirty="0" smtClean="0"/>
              <a:t>razenina</a:t>
            </a:r>
            <a:endParaRPr lang="sk-SK" dirty="0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285" y="909377"/>
            <a:ext cx="5493935" cy="366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15 minútová podmienka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30% PEG 5000</a:t>
            </a:r>
          </a:p>
          <a:p>
            <a:r>
              <a:rPr lang="sk-SK" dirty="0" smtClean="0"/>
              <a:t>1M </a:t>
            </a:r>
            <a:r>
              <a:rPr lang="sk-SK" dirty="0" err="1" smtClean="0"/>
              <a:t>NaCl</a:t>
            </a:r>
            <a:endParaRPr lang="sk-SK" dirty="0" smtClean="0"/>
          </a:p>
          <a:p>
            <a:r>
              <a:rPr lang="sk-SK" dirty="0" smtClean="0"/>
              <a:t>50mM octan </a:t>
            </a:r>
            <a:r>
              <a:rPr lang="sk-SK" dirty="0" err="1" smtClean="0"/>
              <a:t>sódny</a:t>
            </a:r>
            <a:r>
              <a:rPr lang="sk-SK" dirty="0" smtClean="0"/>
              <a:t> pH 4,6</a:t>
            </a:r>
          </a:p>
          <a:p>
            <a:r>
              <a:rPr lang="sk-SK" dirty="0" err="1" smtClean="0"/>
              <a:t>Protein</a:t>
            </a:r>
            <a:r>
              <a:rPr lang="sk-SK" dirty="0" smtClean="0"/>
              <a:t> – 50mg/ml</a:t>
            </a:r>
          </a:p>
          <a:p>
            <a:endParaRPr lang="sk-SK" dirty="0"/>
          </a:p>
          <a:p>
            <a:r>
              <a:rPr lang="sk-SK" dirty="0" smtClean="0"/>
              <a:t>Kvapky 1:1 (kryštalizačný roztok : </a:t>
            </a:r>
            <a:r>
              <a:rPr lang="sk-SK" dirty="0" err="1" smtClean="0"/>
              <a:t>protein</a:t>
            </a:r>
            <a:r>
              <a:rPr lang="sk-SK" dirty="0" smtClean="0"/>
              <a:t>)</a:t>
            </a:r>
          </a:p>
          <a:p>
            <a:r>
              <a:rPr lang="sk-SK" dirty="0" smtClean="0"/>
              <a:t>20°C</a:t>
            </a:r>
            <a:endParaRPr lang="sk-SK" dirty="0"/>
          </a:p>
        </p:txBody>
      </p:sp>
      <p:pic>
        <p:nvPicPr>
          <p:cNvPr id="6" name="tv16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909" y="134612"/>
            <a:ext cx="7512655" cy="6723388"/>
          </a:xfrm>
        </p:spPr>
      </p:pic>
      <p:sp>
        <p:nvSpPr>
          <p:cNvPr id="6" name="BlokTextu 5"/>
          <p:cNvSpPr txBox="1"/>
          <p:nvPr/>
        </p:nvSpPr>
        <p:spPr>
          <a:xfrm>
            <a:off x="6722302" y="6212910"/>
            <a:ext cx="189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Koncentrácia </a:t>
            </a:r>
            <a:r>
              <a:rPr lang="sk-SK" dirty="0" err="1" smtClean="0"/>
              <a:t>NaCl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3144033" y="2094358"/>
            <a:ext cx="140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Koncentrácia</a:t>
            </a:r>
          </a:p>
          <a:p>
            <a:r>
              <a:rPr lang="sk-SK" dirty="0" smtClean="0"/>
              <a:t>proteínu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7712237" y="5536504"/>
            <a:ext cx="199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Rozpustený proteín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10183660" y="4061565"/>
            <a:ext cx="91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Kryštály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10183660" y="2893512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Nukleácia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10233764" y="1240850"/>
            <a:ext cx="108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</a:t>
            </a:r>
            <a:r>
              <a:rPr lang="sk-SK" dirty="0" smtClean="0"/>
              <a:t>razenina</a:t>
            </a:r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772" y="308899"/>
            <a:ext cx="10515600" cy="1325563"/>
          </a:xfrm>
        </p:spPr>
        <p:txBody>
          <a:bodyPr/>
          <a:lstStyle/>
          <a:p>
            <a:r>
              <a:rPr lang="sk-SK" b="1" dirty="0" smtClean="0"/>
              <a:t>Fázový diagram</a:t>
            </a:r>
            <a:endParaRPr lang="sk-SK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2" y="0"/>
            <a:ext cx="10983942" cy="684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6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M</a:t>
            </a:r>
            <a:r>
              <a:rPr lang="sk-SK" b="1" dirty="0" smtClean="0"/>
              <a:t>razenie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Lovení kryštálov nylonovou slučkou</a:t>
            </a:r>
          </a:p>
          <a:p>
            <a:r>
              <a:rPr lang="sk-SK" dirty="0" smtClean="0"/>
              <a:t>Tekutý dusík, 77K</a:t>
            </a:r>
            <a:endParaRPr lang="sk-SK" dirty="0"/>
          </a:p>
        </p:txBody>
      </p:sp>
      <p:pic>
        <p:nvPicPr>
          <p:cNvPr id="1028" name="Picture 4" descr="http://www.mitegen.com/products/microloops/img/microloopsld-150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50" y="848116"/>
            <a:ext cx="14287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45" y="2492131"/>
            <a:ext cx="5361419" cy="40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/>
              <a:t>Difrakčný</a:t>
            </a:r>
            <a:r>
              <a:rPr lang="sk-SK" b="1" dirty="0" smtClean="0"/>
              <a:t> experiment</a:t>
            </a:r>
            <a:endParaRPr lang="sk-SK" b="1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</TotalTime>
  <Words>133</Words>
  <Application>Microsoft Office PowerPoint</Application>
  <PresentationFormat>Širokouhlá</PresentationFormat>
  <Paragraphs>48</Paragraphs>
  <Slides>13</Slides>
  <Notes>2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„3D atomární struktura bílkoviny za 24 hodin“</vt:lpstr>
      <vt:lpstr>Lyzozym</vt:lpstr>
      <vt:lpstr>Kryštalizácia</vt:lpstr>
      <vt:lpstr>Prezentácia programu PowerPoint</vt:lpstr>
      <vt:lpstr>15 minútová podmienka</vt:lpstr>
      <vt:lpstr>Fázový diagram</vt:lpstr>
      <vt:lpstr>Prezentácia programu PowerPoint</vt:lpstr>
      <vt:lpstr>Mrazenie</vt:lpstr>
      <vt:lpstr>Difrakčný experiment</vt:lpstr>
      <vt:lpstr>Analýza</vt:lpstr>
      <vt:lpstr>Prezentácia programu PowerPoint</vt:lpstr>
      <vt:lpstr>Zhrnutie</vt:lpstr>
      <vt:lpstr>Poďakovanie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atomární struktura bílkoviny za 24 hodin</dc:title>
  <dc:creator>Fors Thenebriss</dc:creator>
  <cp:lastModifiedBy>Fors Thenebriss</cp:lastModifiedBy>
  <cp:revision>33</cp:revision>
  <dcterms:created xsi:type="dcterms:W3CDTF">2016-06-21T11:02:30Z</dcterms:created>
  <dcterms:modified xsi:type="dcterms:W3CDTF">2016-06-21T16:15:25Z</dcterms:modified>
</cp:coreProperties>
</file>