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48ba2e54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48ba2e54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48ba2e54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48ba2e54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48ba2e549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48ba2e54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48ba2e54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48ba2e54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48ba2e549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48ba2e549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48ba2e54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48ba2e54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48ba2e549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48ba2e54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48ba2e54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48ba2e54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48ba2e54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48ba2e54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48ba2e54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48ba2e54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48ba2e54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48ba2e54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48ba2e54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48ba2e54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48ba2e54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48ba2e54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48ba2e54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48ba2e54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48ba2e54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48ba2e54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48ba2e54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48ba2e54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b="1" lang="sk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Simulace urychlování iontů ELI laserem a jejich vizualizace ve Virtuální Realitě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Autori: Nino Peter Sládek, Martin Bodorík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" y="526723"/>
            <a:ext cx="6135101" cy="40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6276775" y="526725"/>
            <a:ext cx="2761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sk" sz="1800">
                <a:latin typeface="Roboto"/>
                <a:ea typeface="Roboto"/>
                <a:cs typeface="Roboto"/>
                <a:sym typeface="Roboto"/>
              </a:rPr>
              <a:t>Nový superpočítač v centru IT4Innovations dosahuje teoretický výpočetný výkon 15,7 PFlop/s, čo znamená, že zvládne 15,7 biliard operácii za sekundu.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sk" sz="1800">
                <a:latin typeface="Roboto"/>
                <a:ea typeface="Roboto"/>
                <a:cs typeface="Roboto"/>
                <a:sym typeface="Roboto"/>
              </a:rPr>
              <a:t>831 Nodov kde jeden Nod má 128 jadier.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sk" sz="1800">
                <a:latin typeface="Roboto"/>
                <a:ea typeface="Roboto"/>
                <a:cs typeface="Roboto"/>
                <a:sym typeface="Roboto"/>
              </a:rPr>
              <a:t>Náš projekt bežal na 8 Nodoch.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160"/>
            <a:ext cx="9144001" cy="484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8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2D Rezy 3D simulácii a graf energetického spektra protónov </a:t>
            </a:r>
            <a:endParaRPr b="1"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-1870625" y="936550"/>
            <a:ext cx="52944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135" y="954655"/>
            <a:ext cx="3566635" cy="202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882" y="2949761"/>
            <a:ext cx="3602293" cy="204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75" y="954650"/>
            <a:ext cx="3602299" cy="19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575" y="2949766"/>
            <a:ext cx="3602293" cy="204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7911900" y="4743300"/>
            <a:ext cx="12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baseline="-25000" lang="sk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sk">
                <a:latin typeface="Proxima Nova"/>
                <a:ea typeface="Proxima Nova"/>
                <a:cs typeface="Proxima Nova"/>
                <a:sym typeface="Proxima Nova"/>
              </a:rPr>
              <a:t>= 2.69Fs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743550" y="1135750"/>
            <a:ext cx="1656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sk">
                <a:latin typeface="Proxima Nova"/>
                <a:ea typeface="Proxima Nova"/>
                <a:cs typeface="Proxima Nova"/>
                <a:sym typeface="Proxima Nova"/>
              </a:rPr>
              <a:t>Rezy plochou xy (polarizácia laseru) a xz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3743550" y="3138875"/>
            <a:ext cx="1820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sk">
                <a:latin typeface="Proxima Nova"/>
                <a:ea typeface="Proxima Nova"/>
                <a:cs typeface="Proxima Nova"/>
                <a:sym typeface="Proxima Nova"/>
              </a:rPr>
              <a:t>Intenzita laserového pulzu a elektrónová hustota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1920125" y="1135750"/>
            <a:ext cx="8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Proxima Nova"/>
                <a:ea typeface="Proxima Nova"/>
                <a:cs typeface="Proxima Nova"/>
                <a:sym typeface="Proxima Nova"/>
              </a:rPr>
              <a:t>RPA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920125" y="3138875"/>
            <a:ext cx="8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Proxima Nova"/>
                <a:ea typeface="Proxima Nova"/>
                <a:cs typeface="Proxima Nova"/>
                <a:sym typeface="Proxima Nova"/>
              </a:rPr>
              <a:t>RPA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7194825" y="954650"/>
            <a:ext cx="8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Proxima Nova"/>
                <a:ea typeface="Proxima Nova"/>
                <a:cs typeface="Proxima Nova"/>
                <a:sym typeface="Proxima Nova"/>
              </a:rPr>
              <a:t>Hybrid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7270100" y="2981625"/>
            <a:ext cx="8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latin typeface="Proxima Nova"/>
                <a:ea typeface="Proxima Nova"/>
                <a:cs typeface="Proxima Nova"/>
                <a:sym typeface="Proxima Nova"/>
              </a:rPr>
              <a:t>Hybrid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2D Rezy 3D simulácii a graf energetického spektra protónov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62425" y="1738550"/>
            <a:ext cx="1897800" cy="30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sk">
                <a:solidFill>
                  <a:srgbClr val="000000"/>
                </a:solidFill>
              </a:rPr>
              <a:t>Vplyv TNSA a RPA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sk">
                <a:solidFill>
                  <a:srgbClr val="000000"/>
                </a:solidFill>
              </a:rPr>
              <a:t>Maximum 220 MeV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sk">
                <a:solidFill>
                  <a:srgbClr val="000000"/>
                </a:solidFill>
              </a:rPr>
              <a:t>Dosiahnutá energia je vhodná pre hadrónovú terapiu 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sk">
                <a:solidFill>
                  <a:srgbClr val="000000"/>
                </a:solidFill>
              </a:rPr>
              <a:t>divergencia zväzkov je príliš vysoká - </a:t>
            </a:r>
            <a:r>
              <a:rPr lang="sk">
                <a:solidFill>
                  <a:srgbClr val="000000"/>
                </a:solidFill>
              </a:rPr>
              <a:t>ďalší</a:t>
            </a:r>
            <a:r>
              <a:rPr lang="sk">
                <a:solidFill>
                  <a:srgbClr val="000000"/>
                </a:solidFill>
              </a:rPr>
              <a:t> slide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99" y="1364759"/>
            <a:ext cx="5250701" cy="356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388" y="255263"/>
            <a:ext cx="6911224" cy="48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3196800" y="347000"/>
            <a:ext cx="275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VBL Simulácia pre VR</a:t>
            </a:r>
            <a:endParaRPr b="1"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275" y="2314725"/>
            <a:ext cx="5015864" cy="28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275" y="-303975"/>
            <a:ext cx="5015875" cy="282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Referencie: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lang="sk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T. D. Arber, K. Bennett, C. S. Brady, et al., Plasma Phys. Contr. Fus. 57, 113001 (2015)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lang="sk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 Matys. Částicové simulace vlivu složení terče na urychlování iontu ultraintenzivními femtosekundovými laserovými impulzy. Praha, 2014. Bakalárska práca. ČVUT v Praze , FJFI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k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Tato práce byla podpořena Ministerstvem školství, mládeže a tělovýchovy České republiky prostřednictvím e-INFRA CZ (ID:90140) - IT4Innovation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Ďakujem</a:t>
            </a:r>
            <a:r>
              <a:rPr b="1" lang="sk" sz="6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 pozornosť</a:t>
            </a:r>
            <a:endParaRPr b="1" sz="6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Kde ? a Prečo 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 Beamlines, Za Radnicí 835, 252 41 Dolní Břežany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Náš miniprojekt sa </a:t>
            </a:r>
            <a:r>
              <a:rPr lang="s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sústredil</a:t>
            </a:r>
            <a:r>
              <a:rPr lang="s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simuláciu iónov urýchle-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ných laserom a vystrelených na terč z kryogenického vodíka a následná vizualizácia.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338" y="3044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51375"/>
            <a:ext cx="3208020" cy="21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562675" y="3413338"/>
            <a:ext cx="515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latin typeface="Proxima Nova"/>
                <a:ea typeface="Proxima Nova"/>
                <a:cs typeface="Proxima Nova"/>
                <a:sym typeface="Proxima Nova"/>
              </a:rPr>
              <a:t>Cieľom</a:t>
            </a:r>
            <a:r>
              <a:rPr lang="sk" sz="1800">
                <a:latin typeface="Proxima Nova"/>
                <a:ea typeface="Proxima Nova"/>
                <a:cs typeface="Proxima Nova"/>
                <a:sym typeface="Proxima Nova"/>
              </a:rPr>
              <a:t> tohto miniprojektu bolo ukázať a vizualizovať energetické spektrum protónov, priebeh interakcie a ich rozloženie v priestore.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90250" y="526350"/>
            <a:ext cx="4824000" cy="10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3000"/>
              <a:t>Prehliadka zariadenia ELI Beamlines</a:t>
            </a:r>
            <a:endParaRPr b="1" sz="30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525" y="1286875"/>
            <a:ext cx="5637450" cy="37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4904675" y="1995975"/>
            <a:ext cx="1108800" cy="9981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00" y="123675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369800" y="239050"/>
            <a:ext cx="1413600" cy="51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L4 ELI Beamlines Laser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Output pulse energy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150 J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Pulse duration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150 fs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Repetition rate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33333"/>
                </a:solidFill>
              </a:rPr>
              <a:t>1 shot per minute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Základné Mechanizmy urýchlovania </a:t>
            </a:r>
            <a:r>
              <a:rPr b="1" lang="sk"/>
              <a:t>iónov</a:t>
            </a:r>
            <a:endParaRPr b="1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171" y="1661550"/>
            <a:ext cx="3901875" cy="30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5182075" y="1357225"/>
            <a:ext cx="3000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 sz="1800"/>
              <a:t>Ióny</a:t>
            </a:r>
            <a:r>
              <a:rPr lang="sk" sz="1800"/>
              <a:t> sú </a:t>
            </a:r>
            <a:r>
              <a:rPr lang="sk" sz="1800"/>
              <a:t>urýchľované</a:t>
            </a:r>
            <a:r>
              <a:rPr lang="sk" sz="1800"/>
              <a:t> hlavne na zadnej strane terča.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 sz="1800"/>
              <a:t>V reálnych experimentoch sa urýchlujú hlavne nečistoty na zadnej strane.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 sz="1800"/>
              <a:t>Elektróny prejdú na zadnú stranu terče, vzniká tam prebytok náboja a </a:t>
            </a:r>
            <a:r>
              <a:rPr lang="sk" sz="1800"/>
              <a:t>protóny</a:t>
            </a:r>
            <a:r>
              <a:rPr lang="sk" sz="1800"/>
              <a:t> sa priťahujú.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Základné Mechanizmy urýchlovania iónov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47" y="1152475"/>
            <a:ext cx="4360026" cy="35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6184550" y="1210700"/>
            <a:ext cx="23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104975" y="1475425"/>
            <a:ext cx="3315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-"/>
            </a:pPr>
            <a:r>
              <a:rPr lang="sk" sz="1800"/>
              <a:t>Ióny</a:t>
            </a:r>
            <a:r>
              <a:rPr lang="sk" sz="1800"/>
              <a:t> sú urýchľované hlavne na prednej strane terča.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sk" sz="1800">
                <a:latin typeface="Proxima Nova"/>
                <a:ea typeface="Proxima Nova"/>
                <a:cs typeface="Proxima Nova"/>
                <a:sym typeface="Proxima Nova"/>
              </a:rPr>
              <a:t>Veľmi </a:t>
            </a:r>
            <a:r>
              <a:rPr lang="sk" sz="1800">
                <a:latin typeface="Proxima Nova"/>
                <a:ea typeface="Proxima Nova"/>
                <a:cs typeface="Proxima Nova"/>
                <a:sym typeface="Proxima Nova"/>
              </a:rPr>
              <a:t>intenzívny</a:t>
            </a:r>
            <a:r>
              <a:rPr lang="sk" sz="1800">
                <a:latin typeface="Proxima Nova"/>
                <a:ea typeface="Proxima Nova"/>
                <a:cs typeface="Proxima Nova"/>
                <a:sym typeface="Proxima Nova"/>
              </a:rPr>
              <a:t> laser zatlačí elektróny tlakom žiarenia do smeru lasera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latin typeface="Proxima Nova"/>
                <a:ea typeface="Proxima Nova"/>
                <a:cs typeface="Proxima Nova"/>
                <a:sym typeface="Proxima Nova"/>
              </a:rPr>
              <a:t>, kde vzniká prebytok náboja a tým sa urýchlia aj protóny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Particle-in-cell</a:t>
            </a:r>
            <a:endParaRPr b="1"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00" y="1017737"/>
            <a:ext cx="8158650" cy="40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Numerická simulácia v kóde EPOCH</a:t>
            </a:r>
            <a:endParaRPr b="1"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079600"/>
            <a:ext cx="34437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</a:rPr>
              <a:t>Paralelný kód napísaný v jazyku</a:t>
            </a:r>
            <a:r>
              <a:rPr lang="sk">
                <a:solidFill>
                  <a:srgbClr val="000000"/>
                </a:solidFill>
              </a:rPr>
              <a:t> Fortran </a:t>
            </a:r>
            <a:r>
              <a:rPr lang="sk">
                <a:solidFill>
                  <a:schemeClr val="dk1"/>
                </a:solidFill>
              </a:rPr>
              <a:t>od University of Warwick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</a:rPr>
              <a:t>Particle-in-cell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</a:rPr>
              <a:t>Zabudovaná sústava SI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</a:rPr>
              <a:t>Vytvorili sme 3D simuláciu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0000"/>
                </a:solidFill>
              </a:rPr>
              <a:t>Link https://github.com/Warwick-Plasma/epoch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600" y="1281975"/>
            <a:ext cx="5148549" cy="30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