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hOJxN3NIEEp02g3cQQ2sTGNjh3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0165d6b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0165d6b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641ecdf7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641ecdf7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Nehoda v Eschede, Nemecko 1998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Boeing 737, 2018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" name="Google Shape;35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rozhlas.cz/zpravy-svet/boeing-737-nehoda-rozbite-okenko-usa-spojene-staty-americke-letecke-nestesti_1804181838_haf" TargetMode="External"/><Relationship Id="rId4" Type="http://schemas.openxmlformats.org/officeDocument/2006/relationships/hyperlink" Target="https://www.element.com/nucleus/2016/5-disasters-caused-by-material-fatigue-and-what-we-learned-from-them" TargetMode="External"/><Relationship Id="rId5" Type="http://schemas.openxmlformats.org/officeDocument/2006/relationships/hyperlink" Target="https://cs.wikipedia.org/wiki/%C5%BDelezni%C4%8Dn%C3%AD_nehoda_v_Eschede" TargetMode="External"/><Relationship Id="rId6" Type="http://schemas.openxmlformats.org/officeDocument/2006/relationships/hyperlink" Target="https://www.engineersedge.com/material_science/fatigue_crack_growth_analysis_review_10071.htm" TargetMode="External"/><Relationship Id="rId7" Type="http://schemas.openxmlformats.org/officeDocument/2006/relationships/hyperlink" Target="https://www.researchgate.net/figure/Schematic-of-the-cold-spray-process-4_fig1_262343458" TargetMode="External"/><Relationship Id="rId8" Type="http://schemas.openxmlformats.org/officeDocument/2006/relationships/hyperlink" Target="https://publi.cz/books/180/images/pics/79.jp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cs-CZ"/>
              <a:t>Využití rezonance při zkoušení materiálů</a:t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11700" y="3120900"/>
            <a:ext cx="8520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>
                <a:solidFill>
                  <a:schemeClr val="accent2"/>
                </a:solidFill>
              </a:rPr>
              <a:t>Bára Jindrová, Irena Smolíková, Miroslav Císař, Ladislav Antoži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>
                <a:solidFill>
                  <a:schemeClr val="accent2"/>
                </a:solidFill>
              </a:rPr>
              <a:t>Konzultant: Ing. Ondřej Kovářík PhD.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Závěr</a:t>
            </a:r>
            <a:endParaRPr/>
          </a:p>
        </p:txBody>
      </p:sp>
      <p:sp>
        <p:nvSpPr>
          <p:cNvPr id="116" name="Google Shape;116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Porovnávali jsme dva vzorky - každý vytvořen jinou technikou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Titan vytvořen </a:t>
            </a:r>
            <a:r>
              <a:rPr lang="cs-CZ" sz="2000">
                <a:solidFill>
                  <a:schemeClr val="dk1"/>
                </a:solidFill>
              </a:rPr>
              <a:t>technikou</a:t>
            </a:r>
            <a:r>
              <a:rPr lang="cs-CZ" sz="2000">
                <a:solidFill>
                  <a:schemeClr val="dk1"/>
                </a:solidFill>
              </a:rPr>
              <a:t> cold spray: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Porušuje se rychleji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Má výrazně méně pravidelnou strukturu lomu</a:t>
            </a:r>
            <a:endParaRPr sz="16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Výhody techniky cold spray jsou: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ekonomičnost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snadné tvoření složitých tvar</a:t>
            </a:r>
            <a:r>
              <a:rPr lang="cs-CZ" sz="1600">
                <a:solidFill>
                  <a:schemeClr val="dk1"/>
                </a:solidFill>
              </a:rPr>
              <a:t>ů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0165d6b36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Nehody</a:t>
            </a:r>
            <a:endParaRPr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-CZ" sz="1200"/>
              <a:t>JABŮREK, Václav. Za smrt pasažérky v Boeingu 737 může únava materiálu, z motoru se utrhla lopatka. IROZHLAS - spolehlivé a rychlé zprávy [online]. Praha, c1997-2022, 18. duben 2018 [cit. 2022-06-21]. Dostupné z: </a:t>
            </a:r>
            <a:r>
              <a:rPr lang="cs-CZ" sz="1200" u="sng">
                <a:solidFill>
                  <a:schemeClr val="hlink"/>
                </a:solidFill>
                <a:hlinkClick r:id="rId3"/>
              </a:rPr>
              <a:t>https://www.irozhlas.cz/zpravy-svet/boeing-737-nehoda-rozbite-okenko-usa-spojene-staty-americke-letecke-nestesti_1804181838_haf</a:t>
            </a:r>
            <a:endParaRPr sz="1200"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-CZ" sz="1250"/>
              <a:t>5 Disasters Caused by Material Fatigue and What We Learned From Them. Element: Materials and Product Testing, Inspection &amp; Certification [online]. c2022, 4.6.2022 [cit. 2022-06-21]. Dostupné z: </a:t>
            </a:r>
            <a:r>
              <a:rPr lang="cs-CZ" sz="1250" u="sng">
                <a:solidFill>
                  <a:schemeClr val="hlink"/>
                </a:solidFill>
                <a:hlinkClick r:id="rId4"/>
              </a:rPr>
              <a:t>https://www.element.com/nucleus/2016/5-disasters-caused-by-material-fatigue-and-what-we-learned-from-them</a:t>
            </a:r>
            <a:r>
              <a:rPr lang="cs-CZ" sz="1250"/>
              <a:t> </a:t>
            </a:r>
            <a:endParaRPr sz="1250"/>
          </a:p>
          <a:p>
            <a:pPr indent="-28416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-CZ"/>
              <a:t>Železniční nehoda v Eschede. In: Wikipedia: the free encyclopedia [online]. San Francisco (CA): Wikimedia Foundation, 2022, 24.2.2007 [cit. 2022-06-21]. Dostupné z: </a:t>
            </a:r>
            <a:r>
              <a:rPr lang="cs-CZ" u="sng">
                <a:solidFill>
                  <a:schemeClr val="hlink"/>
                </a:solidFill>
                <a:hlinkClick r:id="rId5"/>
              </a:rPr>
              <a:t>https://cs.wikipedia.org/wiki/%C5%BDelezni%C4%8Dn%C3%AD_nehoda_v_Eschede</a:t>
            </a:r>
            <a:r>
              <a:rPr lang="cs-CZ" sz="1250"/>
              <a:t> </a:t>
            </a:r>
            <a:endParaRPr sz="1250"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Únava materiálu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-CZ"/>
              <a:t>Fatigue crack growth analysis review. engineersedge.com (online) </a:t>
            </a:r>
            <a:r>
              <a:rPr lang="cs-CZ"/>
              <a:t>copyright 2000-2022 </a:t>
            </a:r>
            <a:r>
              <a:rPr lang="cs-CZ"/>
              <a:t> by engineers edge, LLC, </a:t>
            </a:r>
            <a:r>
              <a:rPr lang="cs-CZ" sz="1200"/>
              <a:t>[cit. 2022-06-21].</a:t>
            </a:r>
            <a:r>
              <a:rPr lang="cs-CZ"/>
              <a:t> dostupné z: </a:t>
            </a:r>
            <a:r>
              <a:rPr lang="cs-CZ" u="sng">
                <a:solidFill>
                  <a:schemeClr val="hlink"/>
                </a:solidFill>
                <a:hlinkClick r:id="rId6"/>
              </a:rPr>
              <a:t>https://www.engineersedge.com/material_science/fatigue_crack_growth_analysis_review_10071.htm</a:t>
            </a:r>
            <a:r>
              <a:rPr lang="cs-CZ"/>
              <a:t>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Technika cold spray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16666"/>
              <a:buChar char="○"/>
            </a:pPr>
            <a:r>
              <a:rPr lang="cs-CZ" sz="1200"/>
              <a:t>Bacciochini, A. &amp; Maines, Geoffrey &amp; Poupart, C &amp; Akbarnejad, H &amp; Radulescu, Matei &amp; Jodoin, B. &amp; Zhang, F &amp; Lee, J. (2014). Study of thermite mixture consolidated by the cold gas dynamic spray process. Journal of Physics: Conference Series. 500. 052003. 10.1088/1742-6596/500/5/052003. </a:t>
            </a:r>
            <a:r>
              <a:rPr lang="cs-CZ" u="sng">
                <a:solidFill>
                  <a:schemeClr val="hlink"/>
                </a:solidFill>
                <a:hlinkClick r:id="rId7"/>
              </a:rPr>
              <a:t>https://www.researchgate.net/figure/Schematic-of-the-cold-spray-process-4_fig1_262343458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cs-CZ"/>
              <a:t>Wöhlerova křivka</a:t>
            </a:r>
            <a:endParaRPr/>
          </a:p>
          <a:p>
            <a:pPr indent="-29083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cs-CZ"/>
              <a:t>BĚHÁLEK, Luboš. Obecná Wöhlerova křivka pro ocel a polymer. In: Polymery [online]. Code Creator, 2016 [cit. 2022-06-21]. Dostupné z: </a:t>
            </a:r>
            <a:r>
              <a:rPr lang="cs-CZ" u="sng">
                <a:solidFill>
                  <a:schemeClr val="hlink"/>
                </a:solidFill>
                <a:hlinkClick r:id="rId8"/>
              </a:rPr>
              <a:t>https://publi.cz/books/180/images/pics/79.jpg</a:t>
            </a:r>
            <a:endParaRPr/>
          </a:p>
        </p:txBody>
      </p:sp>
      <p:sp>
        <p:nvSpPr>
          <p:cNvPr id="122" name="Google Shape;122;g120165d6b36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641ecdf71_2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Děkujeme za pozornost</a:t>
            </a:r>
            <a:endParaRPr/>
          </a:p>
        </p:txBody>
      </p:sp>
      <p:sp>
        <p:nvSpPr>
          <p:cNvPr id="128" name="Google Shape;128;g13641ecdf71_2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Experiment - aparát</a:t>
            </a:r>
            <a:endParaRPr/>
          </a:p>
        </p:txBody>
      </p:sp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 b="23300" l="0" r="0" t="0"/>
          <a:stretch/>
        </p:blipFill>
        <p:spPr>
          <a:xfrm>
            <a:off x="3485050" y="445025"/>
            <a:ext cx="4033851" cy="412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Obsah</a:t>
            </a:r>
            <a:endParaRPr/>
          </a:p>
        </p:txBody>
      </p:sp>
      <p:sp>
        <p:nvSpPr>
          <p:cNvPr id="58" name="Google Shape;58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Úvod a motivace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Základní teorie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Únava materiálů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Technika cold spray</a:t>
            </a:r>
            <a:endParaRPr sz="16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Experimentální část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Aparát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cs-CZ" sz="1600">
                <a:solidFill>
                  <a:schemeClr val="dk1"/>
                </a:solidFill>
              </a:rPr>
              <a:t>Výsledky</a:t>
            </a:r>
            <a:endParaRPr sz="1600"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Závěr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3526" y="1148250"/>
            <a:ext cx="5212050" cy="313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Motivace zkoumání únavy materiálů</a:t>
            </a:r>
            <a:endParaRPr/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475" y="1071925"/>
            <a:ext cx="5326576" cy="35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2701" y="1830203"/>
            <a:ext cx="5694801" cy="320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Únava materiál</a:t>
            </a:r>
            <a:r>
              <a:rPr lang="cs-CZ"/>
              <a:t>ů</a:t>
            </a:r>
            <a:endParaRPr/>
          </a:p>
        </p:txBody>
      </p:sp>
      <p:pic>
        <p:nvPicPr>
          <p:cNvPr id="72" name="Google Shape;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3122" y="1152476"/>
            <a:ext cx="4689491" cy="304038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4"/>
          <p:cNvSpPr txBox="1"/>
          <p:nvPr/>
        </p:nvSpPr>
        <p:spPr>
          <a:xfrm>
            <a:off x="311700" y="1152476"/>
            <a:ext cx="2994900" cy="2647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Poškozování materiálů</a:t>
            </a:r>
            <a:endParaRPr sz="2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Vzniká opakovaným zatěžováním</a:t>
            </a:r>
            <a:endParaRPr sz="2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Může vést k únavovému lomu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4163122" y="4192860"/>
            <a:ext cx="468949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Wöhlerova křivka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Cold spray technika</a:t>
            </a:r>
            <a:endParaRPr/>
          </a:p>
        </p:txBody>
      </p:sp>
      <p:sp>
        <p:nvSpPr>
          <p:cNvPr id="80" name="Google Shape;80;p5"/>
          <p:cNvSpPr txBox="1"/>
          <p:nvPr/>
        </p:nvSpPr>
        <p:spPr>
          <a:xfrm>
            <a:off x="5862091" y="3776546"/>
            <a:ext cx="17579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Schema coldspray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311700" y="1188711"/>
            <a:ext cx="54051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Metoda kinetického nanášení materiálu</a:t>
            </a:r>
            <a:endParaRPr sz="2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Nanášení prášku přes nanášecí pistoli</a:t>
            </a:r>
            <a:endParaRPr sz="2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Nanášený materiál dokáže dosáhnout rychlosti až Mach 3</a:t>
            </a:r>
            <a:endParaRPr sz="2000"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725" y="2816725"/>
            <a:ext cx="4726275" cy="23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Experiment - cíl</a:t>
            </a:r>
            <a:endParaRPr/>
          </a:p>
        </p:txBody>
      </p:sp>
      <p:sp>
        <p:nvSpPr>
          <p:cNvPr id="88" name="Google Shape;88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Srovnání dvou vzorků ze slitiny titanu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R</a:t>
            </a:r>
            <a:r>
              <a:rPr lang="cs-CZ" sz="2000">
                <a:solidFill>
                  <a:schemeClr val="dk1"/>
                </a:solidFill>
              </a:rPr>
              <a:t>ůst únavové trhliny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cs-CZ" sz="2000">
                <a:solidFill>
                  <a:schemeClr val="dk1"/>
                </a:solidFill>
              </a:rPr>
              <a:t>Mikromorfologie vzniklých ploch</a:t>
            </a:r>
            <a:endParaRPr sz="2000">
              <a:solidFill>
                <a:schemeClr val="dk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850" y="1880125"/>
            <a:ext cx="4663150" cy="326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Experiment - aparát</a:t>
            </a:r>
            <a:endParaRPr/>
          </a:p>
        </p:txBody>
      </p:sp>
      <p:sp>
        <p:nvSpPr>
          <p:cNvPr id="95" name="Google Shape;95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Elektromagnetické kmitátko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Princip ladičky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>
                <a:solidFill>
                  <a:schemeClr val="dk1"/>
                </a:solidFill>
              </a:rPr>
              <a:t>Kmitáním vytváří únavový lom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27734" l="0" r="0" t="5041"/>
          <a:stretch/>
        </p:blipFill>
        <p:spPr>
          <a:xfrm>
            <a:off x="4323075" y="842475"/>
            <a:ext cx="4820924" cy="43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Experiment - výsledky</a:t>
            </a:r>
            <a:endParaRPr/>
          </a:p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3">
            <a:alphaModFix/>
          </a:blip>
          <a:srcRect b="0" l="2480" r="4608" t="0"/>
          <a:stretch/>
        </p:blipFill>
        <p:spPr>
          <a:xfrm>
            <a:off x="3770850" y="870575"/>
            <a:ext cx="5373150" cy="427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515699" y="3192295"/>
            <a:ext cx="360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Modrá křivka – cold spray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Rudá křivka - válcování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-CZ"/>
              <a:t>Experiment - výsledky</a:t>
            </a:r>
            <a:endParaRPr/>
          </a:p>
        </p:txBody>
      </p:sp>
      <p:pic>
        <p:nvPicPr>
          <p:cNvPr id="109" name="Google Shape;1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17725"/>
            <a:ext cx="4322240" cy="412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78099" y="1017725"/>
            <a:ext cx="4365900" cy="4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