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2" r:id="rId8"/>
    <p:sldId id="264" r:id="rId9"/>
    <p:sldId id="265" r:id="rId10"/>
    <p:sldId id="263" r:id="rId11"/>
    <p:sldId id="272" r:id="rId12"/>
    <p:sldId id="267" r:id="rId13"/>
    <p:sldId id="268" r:id="rId14"/>
    <p:sldId id="273" r:id="rId15"/>
    <p:sldId id="274" r:id="rId16"/>
    <p:sldId id="275" r:id="rId17"/>
    <p:sldId id="269" r:id="rId18"/>
    <p:sldId id="276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016"/>
    <a:srgbClr val="2C78D4"/>
    <a:srgbClr val="6CC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3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List_aplikace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615664502075695"/>
          <c:y val="4.8584353786494464E-2"/>
          <c:w val="0.62060756500300263"/>
          <c:h val="0.887792872124334"/>
        </c:manualLayout>
      </c:layout>
      <c:pie3D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Sloupec1</c:v>
                </c:pt>
              </c:strCache>
            </c:strRef>
          </c:tx>
          <c:explosion val="25"/>
          <c:dPt>
            <c:idx val="0"/>
            <c:bubble3D val="0"/>
            <c:explosion val="16"/>
          </c:dPt>
          <c:dPt>
            <c:idx val="1"/>
            <c:bubble3D val="0"/>
            <c:explosion val="12"/>
            <c:spPr>
              <a:solidFill>
                <a:srgbClr val="FFFF00"/>
              </a:solidFill>
            </c:spPr>
          </c:dPt>
          <c:dPt>
            <c:idx val="2"/>
            <c:bubble3D val="0"/>
            <c:explosion val="15"/>
          </c:dPt>
          <c:dPt>
            <c:idx val="3"/>
            <c:bubble3D val="0"/>
            <c:explosion val="15"/>
          </c:dPt>
          <c:dPt>
            <c:idx val="4"/>
            <c:bubble3D val="0"/>
            <c:explosion val="12"/>
          </c:dPt>
          <c:cat>
            <c:strRef>
              <c:f>List1!$A$2:$A$6</c:f>
              <c:strCache>
                <c:ptCount val="5"/>
                <c:pt idx="0">
                  <c:v>kosmické záření 12,95%</c:v>
                </c:pt>
                <c:pt idx="1">
                  <c:v>terestriální 70,18%</c:v>
                </c:pt>
                <c:pt idx="2">
                  <c:v>lékařství 16,71%</c:v>
                </c:pt>
                <c:pt idx="3">
                  <c:v>jaderná energie 0,08%</c:v>
                </c:pt>
                <c:pt idx="4">
                  <c:v>globální spad 0,08%</c:v>
                </c:pt>
              </c:strCache>
            </c:strRef>
          </c:cat>
          <c:val>
            <c:numRef>
              <c:f>List1!$B$2:$B$6</c:f>
              <c:numCache>
                <c:formatCode>General</c:formatCode>
                <c:ptCount val="5"/>
                <c:pt idx="0">
                  <c:v>12.95</c:v>
                </c:pt>
                <c:pt idx="1">
                  <c:v>70.180000000000007</c:v>
                </c:pt>
                <c:pt idx="2">
                  <c:v>16.71</c:v>
                </c:pt>
                <c:pt idx="3">
                  <c:v>0.08</c:v>
                </c:pt>
                <c:pt idx="4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3.5853757697601295E-4"/>
          <c:y val="0.7571082038646304"/>
          <c:w val="0.31721950146025968"/>
          <c:h val="0.24289179613536954"/>
        </c:manualLayout>
      </c:layout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cs-CZ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0.42805</cdr:x>
      <cdr:y>0.21087</cdr:y>
    </cdr:from>
    <cdr:to>
      <cdr:x>0.47841</cdr:x>
      <cdr:y>0.27289</cdr:y>
    </cdr:to>
    <cdr:sp macro="" textlink="">
      <cdr:nvSpPr>
        <cdr:cNvPr id="2" name="Ovál 1"/>
        <cdr:cNvSpPr/>
      </cdr:nvSpPr>
      <cdr:spPr>
        <a:xfrm xmlns:a="http://schemas.openxmlformats.org/drawingml/2006/main">
          <a:off x="3672408" y="1224136"/>
          <a:ext cx="432048" cy="360040"/>
        </a:xfrm>
        <a:prstGeom xmlns:a="http://schemas.openxmlformats.org/drawingml/2006/main" prst="ellipse">
          <a:avLst/>
        </a:prstGeom>
        <a:solidFill xmlns:a="http://schemas.openxmlformats.org/drawingml/2006/main">
          <a:schemeClr val="tx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cs-CZ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421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6737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1069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359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6241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6374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957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424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2286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2110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3398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8A2A9-AEE1-439E-8710-DC1599ABF07C}" type="datetimeFigureOut">
              <a:rPr lang="cs-CZ" smtClean="0"/>
              <a:t>18.6.2013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D4E4C-35B0-4351-B7C6-6586667A39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277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15900" y="2708920"/>
            <a:ext cx="8820596" cy="1470025"/>
          </a:xfrm>
        </p:spPr>
        <p:txBody>
          <a:bodyPr>
            <a:noAutofit/>
          </a:bodyPr>
          <a:lstStyle/>
          <a:p>
            <a:r>
              <a:rPr lang="cs-CZ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MĚŘENÍ KOSMICKÉHO ZÁŘENÍ</a:t>
            </a:r>
            <a:endParaRPr lang="cs-CZ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64742" y="4077072"/>
            <a:ext cx="6563641" cy="1896616"/>
          </a:xfrm>
        </p:spPr>
        <p:txBody>
          <a:bodyPr>
            <a:normAutofit fontScale="625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Marek </a:t>
            </a:r>
            <a:r>
              <a:rPr lang="cs-CZ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Koščo</a:t>
            </a:r>
            <a:endParaRPr lang="cs-CZ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Martin Málek</a:t>
            </a: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Dušan </a:t>
            </a:r>
            <a:r>
              <a:rPr lang="cs-CZ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Ondírko</a:t>
            </a:r>
            <a:endParaRPr lang="cs-CZ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Petr Štencl</a:t>
            </a: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Samuel </a:t>
            </a:r>
            <a:r>
              <a:rPr lang="cs-CZ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Tomašec</a:t>
            </a:r>
            <a:endParaRPr lang="cs-CZ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Andrea </a:t>
            </a:r>
            <a:r>
              <a:rPr lang="cs-CZ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Závadská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AutoShape 2" descr="http://www.pulsarwallpapers.com/data/media/18/Blue_Wallpaper_By_Alexander-Gg_1920X120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233" y="980728"/>
            <a:ext cx="1337440" cy="1042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48680"/>
            <a:ext cx="1914478" cy="16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778036"/>
            <a:ext cx="692727" cy="144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322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NÁŠ EXPERIMENT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Měření radiace na palubě letadla L-410</a:t>
            </a:r>
            <a:r>
              <a:rPr lang="cs-CZ" dirty="0">
                <a:solidFill>
                  <a:schemeClr val="bg1"/>
                </a:solidFill>
              </a:rPr>
              <a:t> </a:t>
            </a:r>
            <a:r>
              <a:rPr lang="cs-CZ" dirty="0" err="1" smtClean="0">
                <a:solidFill>
                  <a:schemeClr val="bg1"/>
                </a:solidFill>
              </a:rPr>
              <a:t>Turbolet</a:t>
            </a:r>
            <a:endParaRPr lang="cs-CZ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Nadmořská výška 400 – 4800 </a:t>
            </a:r>
            <a:r>
              <a:rPr lang="cs-CZ" dirty="0" err="1" smtClean="0">
                <a:solidFill>
                  <a:schemeClr val="bg1"/>
                </a:solidFill>
              </a:rPr>
              <a:t>m.n.m</a:t>
            </a:r>
            <a:r>
              <a:rPr lang="cs-CZ" dirty="0" smtClean="0">
                <a:solidFill>
                  <a:schemeClr val="bg1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7" t="34844" r="7067" b="29244"/>
          <a:stretch/>
        </p:blipFill>
        <p:spPr>
          <a:xfrm>
            <a:off x="683568" y="3717032"/>
            <a:ext cx="6827520" cy="246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0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MĚŘÍCÍ APARATURA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Picture 2" descr="http://www.phy.hr/~nnovosel/etuf/materijali/Scintillation%20detector%20with%20a%20photomultiplier.jpg"/>
          <p:cNvPicPr>
            <a:picLocks noChangeAspect="1" noChangeArrowheads="1"/>
          </p:cNvPicPr>
          <p:nvPr/>
        </p:nvPicPr>
        <p:blipFill>
          <a:blip r:embed="rId2" cstate="print"/>
          <a:srcRect r="43821" b="14447"/>
          <a:stretch>
            <a:fillRect/>
          </a:stretch>
        </p:blipFill>
        <p:spPr bwMode="auto">
          <a:xfrm>
            <a:off x="3712480" y="1484784"/>
            <a:ext cx="5314286" cy="35636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H:\S73072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024" y="4653136"/>
            <a:ext cx="3299250" cy="1855828"/>
          </a:xfrm>
          <a:prstGeom prst="rect">
            <a:avLst/>
          </a:prstGeom>
          <a:noFill/>
        </p:spPr>
      </p:pic>
      <p:sp>
        <p:nvSpPr>
          <p:cNvPr id="8" name="TextovéPole 7"/>
          <p:cNvSpPr txBox="1"/>
          <p:nvPr/>
        </p:nvSpPr>
        <p:spPr>
          <a:xfrm>
            <a:off x="4572000" y="5445224"/>
            <a:ext cx="27363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bg1"/>
                </a:solidFill>
              </a:rPr>
              <a:t>TESLA NB3201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8755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VÝSLEDKY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276400" y="1467455"/>
            <a:ext cx="6336704" cy="4603706"/>
          </a:xfrm>
          <a:prstGeom prst="rect">
            <a:avLst/>
          </a:prstGeom>
          <a:solidFill>
            <a:schemeClr val="bg1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528" y="1412776"/>
            <a:ext cx="6211180" cy="465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5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ZÁVĚR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7344816" cy="452596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Výsledky se shodují s teoretickými předpoklady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>
                <a:solidFill>
                  <a:schemeClr val="bg1"/>
                </a:solidFill>
              </a:rPr>
              <a:t> Do výšky přibližně 800 m hodnota radiace klesala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>
                <a:solidFill>
                  <a:schemeClr val="bg1"/>
                </a:solidFill>
              </a:rPr>
              <a:t> Od výšky 800 m se hodnota zvyšovala </a:t>
            </a:r>
            <a:br>
              <a:rPr lang="cs-CZ" dirty="0" smtClean="0">
                <a:solidFill>
                  <a:schemeClr val="bg1"/>
                </a:solidFill>
              </a:rPr>
            </a:br>
            <a:r>
              <a:rPr lang="cs-CZ" i="1" dirty="0" smtClean="0">
                <a:solidFill>
                  <a:schemeClr val="bg1"/>
                </a:solidFill>
              </a:rPr>
              <a:t>(začala převládat kosmická radiace nad terestriální)</a:t>
            </a:r>
            <a:br>
              <a:rPr lang="cs-CZ" i="1" dirty="0" smtClean="0">
                <a:solidFill>
                  <a:schemeClr val="bg1"/>
                </a:solidFill>
              </a:rPr>
            </a:br>
            <a:endParaRPr lang="cs-CZ" i="1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Na zemi a v nadmořské výšce 3500 m n. m. je radiační zátěž srovnatelná</a:t>
            </a:r>
          </a:p>
          <a:p>
            <a:pPr>
              <a:buFont typeface="Wingdings" pitchFamily="2" charset="2"/>
              <a:buChar char="§"/>
            </a:pP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7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289" y="179612"/>
            <a:ext cx="4908582" cy="3681436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12" y="3924382"/>
            <a:ext cx="4102212" cy="273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48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39"/>
            <a:ext cx="4800533" cy="360040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835327"/>
            <a:ext cx="4251049" cy="283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38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nal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56592" y="0"/>
            <a:ext cx="11305256" cy="635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9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PODĚKOVÁNÍ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7300" y="1628800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Organizačnímu týmu FJFI ČVUT</a:t>
            </a:r>
          </a:p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Ing. Jánu </a:t>
            </a:r>
            <a:r>
              <a:rPr lang="cs-CZ" dirty="0" err="1" smtClean="0">
                <a:solidFill>
                  <a:schemeClr val="bg1"/>
                </a:solidFill>
              </a:rPr>
              <a:t>Kubančákovi</a:t>
            </a:r>
            <a:endParaRPr lang="cs-CZ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RNDr. Lence </a:t>
            </a:r>
            <a:r>
              <a:rPr lang="cs-CZ" dirty="0" err="1" smtClean="0">
                <a:solidFill>
                  <a:schemeClr val="bg1"/>
                </a:solidFill>
              </a:rPr>
              <a:t>Thínové</a:t>
            </a:r>
            <a:r>
              <a:rPr lang="cs-CZ" dirty="0" smtClean="0">
                <a:solidFill>
                  <a:schemeClr val="bg1"/>
                </a:solidFill>
              </a:rPr>
              <a:t> </a:t>
            </a:r>
          </a:p>
          <a:p>
            <a:pPr>
              <a:buFont typeface="Wingdings" pitchFamily="2" charset="2"/>
              <a:buChar char="§"/>
            </a:pPr>
            <a:endParaRPr lang="cs-CZ" dirty="0" smtClean="0">
              <a:solidFill>
                <a:schemeClr val="bg1"/>
              </a:solidFill>
            </a:endParaRPr>
          </a:p>
        </p:txBody>
      </p:sp>
      <p:sp>
        <p:nvSpPr>
          <p:cNvPr id="4" name="AutoShape 2" descr="http://www.planes.cz/photo/1023/1023733/l410uvp-sp-kps-pyrlandia-boogie-ostrava-osr-lkm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64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-34316" y="2636912"/>
            <a:ext cx="7596336" cy="114300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Děkujeme vám za pozornost</a:t>
            </a:r>
            <a:endParaRPr lang="cs-CZ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477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OBSAH PREZENTACE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04056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cs-CZ" b="1" dirty="0" smtClean="0">
                <a:solidFill>
                  <a:schemeClr val="bg1"/>
                </a:solidFill>
              </a:rPr>
              <a:t>Základní informace o ionizujícím záření</a:t>
            </a:r>
          </a:p>
          <a:p>
            <a:pPr>
              <a:buFont typeface="Wingdings" pitchFamily="2" charset="2"/>
              <a:buChar char="§"/>
            </a:pPr>
            <a:endParaRPr lang="cs-CZ" sz="500" b="1" dirty="0" smtClean="0">
              <a:solidFill>
                <a:schemeClr val="bg1"/>
              </a:solidFill>
            </a:endParaRPr>
          </a:p>
          <a:p>
            <a:pPr lvl="2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ROZDĚLENÍ</a:t>
            </a:r>
          </a:p>
          <a:p>
            <a:pPr lvl="2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ZDROJE</a:t>
            </a:r>
          </a:p>
          <a:p>
            <a:pPr lvl="2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RIZIKA</a:t>
            </a:r>
          </a:p>
          <a:p>
            <a:pPr lvl="2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DÁVKA</a:t>
            </a:r>
          </a:p>
          <a:p>
            <a:pPr lvl="2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DETEKCE</a:t>
            </a:r>
          </a:p>
          <a:p>
            <a:pPr marL="457200" lvl="1" indent="0"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b="1" dirty="0" smtClean="0">
                <a:solidFill>
                  <a:schemeClr val="bg1"/>
                </a:solidFill>
              </a:rPr>
              <a:t>Náš experiment</a:t>
            </a:r>
          </a:p>
          <a:p>
            <a:pPr>
              <a:buFont typeface="Wingdings" pitchFamily="2" charset="2"/>
              <a:buChar char="§"/>
            </a:pPr>
            <a:endParaRPr lang="cs-CZ" sz="500" b="1" dirty="0" smtClean="0">
              <a:solidFill>
                <a:schemeClr val="bg1"/>
              </a:solidFill>
            </a:endParaRPr>
          </a:p>
          <a:p>
            <a:pPr lvl="2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MĚŘENÍ </a:t>
            </a:r>
          </a:p>
          <a:p>
            <a:pPr lvl="2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VÝSLEDKY</a:t>
            </a:r>
          </a:p>
          <a:p>
            <a:pPr lvl="2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ZÁVĚR</a:t>
            </a:r>
          </a:p>
          <a:p>
            <a:pPr lvl="1">
              <a:buFont typeface="Wingdings" pitchFamily="2" charset="2"/>
              <a:buChar char="§"/>
            </a:pPr>
            <a:endParaRPr lang="cs-CZ" dirty="0" smtClean="0">
              <a:solidFill>
                <a:schemeClr val="bg1"/>
              </a:solidFill>
            </a:endParaRPr>
          </a:p>
          <a:p>
            <a:pPr lvl="1">
              <a:buFont typeface="Wingdings" pitchFamily="2" charset="2"/>
              <a:buChar char="§"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01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CÍLE PROJEKTU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27373"/>
            <a:ext cx="7499176" cy="452596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cs-CZ" b="1" dirty="0" smtClean="0">
                <a:solidFill>
                  <a:schemeClr val="bg1"/>
                </a:solidFill>
              </a:rPr>
              <a:t>Informovat</a:t>
            </a:r>
            <a:r>
              <a:rPr lang="cs-CZ" dirty="0" smtClean="0">
                <a:solidFill>
                  <a:schemeClr val="bg1"/>
                </a:solidFill>
              </a:rPr>
              <a:t> o vlivu ionizujícího záření na lidský organizmus</a:t>
            </a:r>
          </a:p>
          <a:p>
            <a:pPr>
              <a:buFont typeface="Wingdings" pitchFamily="2" charset="2"/>
              <a:buChar char="§"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b="1" dirty="0" smtClean="0">
                <a:solidFill>
                  <a:schemeClr val="bg1"/>
                </a:solidFill>
              </a:rPr>
              <a:t>Změřit</a:t>
            </a:r>
            <a:r>
              <a:rPr lang="cs-CZ" dirty="0" smtClean="0">
                <a:solidFill>
                  <a:schemeClr val="bg1"/>
                </a:solidFill>
              </a:rPr>
              <a:t> hodnotu radiace ve středních výškách</a:t>
            </a:r>
          </a:p>
          <a:p>
            <a:pPr>
              <a:buFont typeface="Wingdings" pitchFamily="2" charset="2"/>
              <a:buChar char="§"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b="1" dirty="0" smtClean="0">
                <a:solidFill>
                  <a:schemeClr val="bg1"/>
                </a:solidFill>
              </a:rPr>
              <a:t>Ověřit</a:t>
            </a:r>
            <a:r>
              <a:rPr lang="cs-CZ" dirty="0" smtClean="0">
                <a:solidFill>
                  <a:schemeClr val="bg1"/>
                </a:solidFill>
              </a:rPr>
              <a:t> vliv jednotlivých složek přírodního ozáření v závislosti na nadmořské výšce</a:t>
            </a:r>
          </a:p>
          <a:p>
            <a:pPr marL="0" indent="0">
              <a:buNone/>
            </a:pP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19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IONIZUJÍCÍ ZÁŘENÍ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600200"/>
            <a:ext cx="7488832" cy="506916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cs-CZ" b="1" dirty="0">
                <a:solidFill>
                  <a:schemeClr val="bg1"/>
                </a:solidFill>
              </a:rPr>
              <a:t>E</a:t>
            </a:r>
            <a:r>
              <a:rPr lang="cs-CZ" b="1" dirty="0" smtClean="0">
                <a:solidFill>
                  <a:schemeClr val="bg1"/>
                </a:solidFill>
              </a:rPr>
              <a:t>nergie</a:t>
            </a:r>
            <a:r>
              <a:rPr lang="cs-CZ" dirty="0" smtClean="0">
                <a:solidFill>
                  <a:schemeClr val="bg1"/>
                </a:solidFill>
              </a:rPr>
              <a:t> postačující k ionizaci jader atomů, atomů a molekul </a:t>
            </a:r>
          </a:p>
          <a:p>
            <a:pPr>
              <a:buFont typeface="Wingdings" pitchFamily="2" charset="2"/>
              <a:buChar char="§"/>
            </a:pPr>
            <a:endParaRPr lang="cs-CZ" sz="10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b="1" dirty="0" smtClean="0">
                <a:solidFill>
                  <a:schemeClr val="bg1"/>
                </a:solidFill>
              </a:rPr>
              <a:t>Částice</a:t>
            </a:r>
            <a:r>
              <a:rPr lang="cs-CZ" sz="2800" b="1" i="1" dirty="0" smtClean="0">
                <a:solidFill>
                  <a:schemeClr val="bg1"/>
                </a:solidFill>
              </a:rPr>
              <a:t>: </a:t>
            </a:r>
            <a:r>
              <a:rPr lang="cs-CZ" sz="2800" i="1" dirty="0" smtClean="0">
                <a:solidFill>
                  <a:schemeClr val="bg1"/>
                </a:solidFill>
              </a:rPr>
              <a:t>ionty, </a:t>
            </a:r>
            <a:r>
              <a:rPr lang="el-GR" sz="2800" i="1" dirty="0" smtClean="0">
                <a:solidFill>
                  <a:schemeClr val="bg1"/>
                </a:solidFill>
              </a:rPr>
              <a:t>α</a:t>
            </a:r>
            <a:r>
              <a:rPr lang="cs-CZ" sz="2800" i="1" dirty="0" smtClean="0">
                <a:solidFill>
                  <a:schemeClr val="bg1"/>
                </a:solidFill>
              </a:rPr>
              <a:t> částice, protony, elektrony/pozitrony (</a:t>
            </a:r>
            <a:r>
              <a:rPr lang="el-GR" sz="2800" i="1" dirty="0" smtClean="0">
                <a:solidFill>
                  <a:schemeClr val="bg1"/>
                </a:solidFill>
              </a:rPr>
              <a:t>β</a:t>
            </a:r>
            <a:r>
              <a:rPr lang="cs-CZ" sz="2800" i="1" dirty="0" smtClean="0">
                <a:solidFill>
                  <a:schemeClr val="bg1"/>
                </a:solidFill>
              </a:rPr>
              <a:t>), neutrony, vysokoenergetické fotony (</a:t>
            </a:r>
            <a:r>
              <a:rPr lang="el-GR" sz="2800" i="1" dirty="0" smtClean="0">
                <a:solidFill>
                  <a:schemeClr val="bg1"/>
                </a:solidFill>
              </a:rPr>
              <a:t>γ</a:t>
            </a:r>
            <a:r>
              <a:rPr lang="cs-CZ" sz="2800" i="1" dirty="0" smtClean="0">
                <a:solidFill>
                  <a:schemeClr val="bg1"/>
                </a:solidFill>
              </a:rPr>
              <a:t>, X)…</a:t>
            </a:r>
          </a:p>
          <a:p>
            <a:pPr>
              <a:buFont typeface="Wingdings" pitchFamily="2" charset="2"/>
              <a:buChar char="§"/>
            </a:pPr>
            <a:endParaRPr lang="cs-CZ" sz="1000" i="1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b="1" dirty="0" smtClean="0">
                <a:solidFill>
                  <a:schemeClr val="bg1"/>
                </a:solidFill>
              </a:rPr>
              <a:t>Složky</a:t>
            </a:r>
            <a:r>
              <a:rPr lang="cs-CZ" dirty="0" smtClean="0">
                <a:solidFill>
                  <a:schemeClr val="bg1"/>
                </a:solidFill>
              </a:rPr>
              <a:t> IZ na zemi</a:t>
            </a:r>
          </a:p>
          <a:p>
            <a:pPr lvl="1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Přírodní</a:t>
            </a:r>
          </a:p>
          <a:p>
            <a:pPr lvl="2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Terestriální</a:t>
            </a:r>
          </a:p>
          <a:p>
            <a:pPr lvl="2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Kosmické</a:t>
            </a:r>
          </a:p>
          <a:p>
            <a:pPr lvl="1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Umělé</a:t>
            </a:r>
          </a:p>
          <a:p>
            <a:pPr lvl="1">
              <a:buFont typeface="Wingdings" pitchFamily="2" charset="2"/>
              <a:buChar char="§"/>
            </a:pPr>
            <a:endParaRPr lang="cs-CZ" sz="10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Měří se </a:t>
            </a:r>
            <a:r>
              <a:rPr lang="cs-CZ" b="1" dirty="0" smtClean="0">
                <a:solidFill>
                  <a:schemeClr val="bg1"/>
                </a:solidFill>
              </a:rPr>
              <a:t>dozimetry</a:t>
            </a:r>
          </a:p>
        </p:txBody>
      </p:sp>
    </p:spTree>
    <p:extLst>
      <p:ext uri="{BB962C8B-B14F-4D97-AF65-F5344CB8AC3E}">
        <p14:creationId xmlns:p14="http://schemas.microsoft.com/office/powerpoint/2010/main" val="32264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ZDROJE IONIZUJÍCÍHO ZÁŘENÍ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8374362"/>
              </p:ext>
            </p:extLst>
          </p:nvPr>
        </p:nvGraphicFramePr>
        <p:xfrm>
          <a:off x="179512" y="764704"/>
          <a:ext cx="8579296" cy="580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173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RIZIKA IONIZUJÍCÍHO ZÁŘENÍ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Poškození buněk</a:t>
            </a:r>
          </a:p>
          <a:p>
            <a:pPr>
              <a:buFont typeface="Wingdings" pitchFamily="2" charset="2"/>
              <a:buChar char="§"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Poškození DNA</a:t>
            </a:r>
          </a:p>
          <a:p>
            <a:pPr lvl="2">
              <a:buFont typeface="Wingdings" pitchFamily="2" charset="2"/>
              <a:buChar char="§"/>
            </a:pPr>
            <a:r>
              <a:rPr lang="cs-CZ" sz="2800" dirty="0" smtClean="0">
                <a:solidFill>
                  <a:schemeClr val="bg1"/>
                </a:solidFill>
              </a:rPr>
              <a:t> Rakovina </a:t>
            </a:r>
          </a:p>
          <a:p>
            <a:pPr lvl="2">
              <a:buFont typeface="Wingdings" pitchFamily="2" charset="2"/>
              <a:buChar char="§"/>
            </a:pPr>
            <a:r>
              <a:rPr lang="cs-CZ" sz="2800" dirty="0" smtClean="0">
                <a:solidFill>
                  <a:schemeClr val="bg1"/>
                </a:solidFill>
              </a:rPr>
              <a:t> Leukémie</a:t>
            </a:r>
          </a:p>
          <a:p>
            <a:pPr lvl="2">
              <a:buFont typeface="Wingdings" pitchFamily="2" charset="2"/>
              <a:buChar char="§"/>
            </a:pPr>
            <a:r>
              <a:rPr lang="cs-CZ" sz="2800" dirty="0" smtClean="0">
                <a:solidFill>
                  <a:schemeClr val="bg1"/>
                </a:solidFill>
              </a:rPr>
              <a:t> Mutace</a:t>
            </a:r>
            <a:endParaRPr lang="cs-CZ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78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DÁVKA A DÁVKOVÝ EKVIVALENT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556792"/>
            <a:ext cx="7355160" cy="514116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cs-CZ" b="1" dirty="0" smtClean="0">
                <a:solidFill>
                  <a:schemeClr val="bg1"/>
                </a:solidFill>
              </a:rPr>
              <a:t>Absorbovaná dávka – D;</a:t>
            </a:r>
            <a:r>
              <a:rPr lang="cs-CZ" dirty="0" smtClean="0">
                <a:solidFill>
                  <a:schemeClr val="bg1"/>
                </a:solidFill>
              </a:rPr>
              <a:t> [D] = </a:t>
            </a:r>
            <a:r>
              <a:rPr lang="cs-CZ" dirty="0" err="1" smtClean="0">
                <a:solidFill>
                  <a:schemeClr val="bg1"/>
                </a:solidFill>
              </a:rPr>
              <a:t>Gy</a:t>
            </a:r>
            <a:r>
              <a:rPr lang="cs-CZ" dirty="0" smtClean="0">
                <a:solidFill>
                  <a:schemeClr val="bg1"/>
                </a:solidFill>
              </a:rPr>
              <a:t> (</a:t>
            </a:r>
            <a:r>
              <a:rPr lang="cs-CZ" dirty="0" err="1" smtClean="0">
                <a:solidFill>
                  <a:schemeClr val="bg1"/>
                </a:solidFill>
              </a:rPr>
              <a:t>Gray</a:t>
            </a:r>
            <a:r>
              <a:rPr lang="cs-CZ" dirty="0" smtClean="0">
                <a:solidFill>
                  <a:schemeClr val="bg1"/>
                </a:solidFill>
              </a:rPr>
              <a:t>) = J/kg</a:t>
            </a:r>
          </a:p>
          <a:p>
            <a:pPr lvl="1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Celková energie předaná ionizujícími částicemi 1kg hmoty</a:t>
            </a:r>
            <a:endParaRPr lang="cs-CZ" b="1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b="1" dirty="0" smtClean="0">
                <a:solidFill>
                  <a:schemeClr val="bg1"/>
                </a:solidFill>
              </a:rPr>
              <a:t>Dávkový ekvivalent – H; </a:t>
            </a:r>
            <a:r>
              <a:rPr lang="cs-CZ" dirty="0" smtClean="0">
                <a:solidFill>
                  <a:schemeClr val="bg1"/>
                </a:solidFill>
              </a:rPr>
              <a:t>[H] = </a:t>
            </a:r>
            <a:r>
              <a:rPr lang="cs-CZ" dirty="0" err="1" smtClean="0">
                <a:solidFill>
                  <a:schemeClr val="bg1"/>
                </a:solidFill>
              </a:rPr>
              <a:t>Sv</a:t>
            </a:r>
            <a:r>
              <a:rPr lang="cs-CZ" dirty="0" smtClean="0">
                <a:solidFill>
                  <a:schemeClr val="bg1"/>
                </a:solidFill>
              </a:rPr>
              <a:t> (</a:t>
            </a:r>
            <a:r>
              <a:rPr lang="cs-CZ" dirty="0" err="1" smtClean="0">
                <a:solidFill>
                  <a:schemeClr val="bg1"/>
                </a:solidFill>
              </a:rPr>
              <a:t>Sievert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pPr lvl="1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Zohledňuje biologické účinky</a:t>
            </a:r>
          </a:p>
          <a:p>
            <a:pPr lvl="1">
              <a:buFont typeface="Wingdings" pitchFamily="2" charset="2"/>
              <a:buChar char="§"/>
            </a:pPr>
            <a:r>
              <a:rPr lang="cs-CZ" i="1" dirty="0" smtClean="0">
                <a:solidFill>
                  <a:schemeClr val="bg1"/>
                </a:solidFill>
              </a:rPr>
              <a:t>H=D*Q</a:t>
            </a:r>
          </a:p>
          <a:p>
            <a:pPr lvl="1">
              <a:buFont typeface="Wingdings" pitchFamily="2" charset="2"/>
              <a:buChar char="§"/>
            </a:pPr>
            <a:r>
              <a:rPr lang="cs-CZ" i="1" dirty="0" smtClean="0">
                <a:solidFill>
                  <a:schemeClr val="bg1"/>
                </a:solidFill>
              </a:rPr>
              <a:t>Q</a:t>
            </a:r>
            <a:r>
              <a:rPr lang="cs-CZ" dirty="0" smtClean="0">
                <a:solidFill>
                  <a:schemeClr val="bg1"/>
                </a:solidFill>
              </a:rPr>
              <a:t> – jakostní faktor</a:t>
            </a:r>
            <a:endParaRPr lang="cs-CZ" dirty="0">
              <a:solidFill>
                <a:schemeClr val="bg1"/>
              </a:solidFill>
            </a:endParaRPr>
          </a:p>
          <a:p>
            <a:pPr lvl="1">
              <a:buFont typeface="Wingdings" pitchFamily="2" charset="2"/>
              <a:buChar char="§"/>
            </a:pPr>
            <a:endParaRPr lang="cs-CZ" sz="3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15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DETEKCE IONIZUJÍCÍHO ZÁŘENÍ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700808"/>
            <a:ext cx="7704856" cy="452596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Detektory počtu částic</a:t>
            </a:r>
          </a:p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Detektory dávky</a:t>
            </a:r>
          </a:p>
          <a:p>
            <a:pPr>
              <a:buFont typeface="Wingdings" pitchFamily="2" charset="2"/>
              <a:buChar char="§"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Aktivní - okamžitá úroveň radiace</a:t>
            </a:r>
          </a:p>
          <a:p>
            <a:pPr lvl="1">
              <a:buFont typeface="Wingdings" pitchFamily="2" charset="2"/>
              <a:buChar char="§"/>
            </a:pPr>
            <a:r>
              <a:rPr lang="cs-CZ" i="1" dirty="0" smtClean="0">
                <a:solidFill>
                  <a:schemeClr val="bg1"/>
                </a:solidFill>
              </a:rPr>
              <a:t>plynové, scintilační, polovodičové</a:t>
            </a:r>
            <a:br>
              <a:rPr lang="cs-CZ" i="1" dirty="0" smtClean="0">
                <a:solidFill>
                  <a:schemeClr val="bg1"/>
                </a:solidFill>
              </a:rPr>
            </a:br>
            <a:endParaRPr lang="cs-CZ" i="1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Pasivní - výsledky po analýze</a:t>
            </a:r>
          </a:p>
          <a:p>
            <a:pPr lvl="1">
              <a:buFont typeface="Wingdings" pitchFamily="2" charset="2"/>
              <a:buChar char="§"/>
            </a:pPr>
            <a:r>
              <a:rPr lang="cs-CZ" i="1" dirty="0">
                <a:solidFill>
                  <a:schemeClr val="bg1"/>
                </a:solidFill>
              </a:rPr>
              <a:t>t</a:t>
            </a:r>
            <a:r>
              <a:rPr lang="cs-CZ" i="1" dirty="0" smtClean="0">
                <a:solidFill>
                  <a:schemeClr val="bg1"/>
                </a:solidFill>
              </a:rPr>
              <a:t>ermoluminiscenční, filmové, bublinové, …</a:t>
            </a:r>
          </a:p>
          <a:p>
            <a:pPr marL="0" indent="0">
              <a:buNone/>
            </a:pPr>
            <a:endParaRPr lang="cs-CZ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45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cs-CZ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KOSMICKÉ ZÁŘENÍ</a:t>
            </a:r>
            <a:endParaRPr lang="cs-CZ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7211144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Vesmírný původ</a:t>
            </a:r>
          </a:p>
          <a:p>
            <a:pPr lvl="1">
              <a:buFont typeface="Wingdings" pitchFamily="2" charset="2"/>
              <a:buChar char="§"/>
            </a:pPr>
            <a:r>
              <a:rPr lang="cs-CZ" i="1" dirty="0" smtClean="0">
                <a:solidFill>
                  <a:schemeClr val="bg1"/>
                </a:solidFill>
              </a:rPr>
              <a:t>Galaktické</a:t>
            </a:r>
            <a:r>
              <a:rPr lang="cs-CZ" dirty="0" smtClean="0">
                <a:solidFill>
                  <a:schemeClr val="bg1"/>
                </a:solidFill>
              </a:rPr>
              <a:t> – původem z vnějšího vesmíru</a:t>
            </a:r>
          </a:p>
          <a:p>
            <a:pPr lvl="1">
              <a:buFont typeface="Wingdings" pitchFamily="2" charset="2"/>
              <a:buChar char="§"/>
            </a:pPr>
            <a:r>
              <a:rPr lang="cs-CZ" i="1" dirty="0" smtClean="0">
                <a:solidFill>
                  <a:schemeClr val="bg1"/>
                </a:solidFill>
              </a:rPr>
              <a:t>Solární</a:t>
            </a:r>
            <a:r>
              <a:rPr lang="cs-CZ" dirty="0" smtClean="0">
                <a:solidFill>
                  <a:schemeClr val="bg1"/>
                </a:solidFill>
              </a:rPr>
              <a:t> – původem ze Slunce</a:t>
            </a:r>
          </a:p>
          <a:p>
            <a:pPr lvl="1">
              <a:buFont typeface="Wingdings" pitchFamily="2" charset="2"/>
              <a:buChar char="§"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Příkon závisí na:</a:t>
            </a:r>
          </a:p>
          <a:p>
            <a:pPr lvl="1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Aktivitě Slunce</a:t>
            </a:r>
          </a:p>
          <a:p>
            <a:pPr lvl="1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Nadmořské výšce</a:t>
            </a:r>
          </a:p>
          <a:p>
            <a:pPr lvl="1">
              <a:buFont typeface="Wingdings" pitchFamily="2" charset="2"/>
              <a:buChar char="§"/>
            </a:pPr>
            <a:r>
              <a:rPr lang="cs-CZ" dirty="0" smtClean="0">
                <a:solidFill>
                  <a:schemeClr val="bg1"/>
                </a:solidFill>
              </a:rPr>
              <a:t>Geomagnetické poloze</a:t>
            </a:r>
          </a:p>
        </p:txBody>
      </p:sp>
    </p:spTree>
    <p:extLst>
      <p:ext uri="{BB962C8B-B14F-4D97-AF65-F5344CB8AC3E}">
        <p14:creationId xmlns:p14="http://schemas.microsoft.com/office/powerpoint/2010/main" val="309286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585</TotalTime>
  <Words>264</Words>
  <Application>Microsoft Office PowerPoint</Application>
  <PresentationFormat>Předvádění na obrazovce (4:3)</PresentationFormat>
  <Paragraphs>88</Paragraphs>
  <Slides>18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Motiv systému Office</vt:lpstr>
      <vt:lpstr>MĚŘENÍ KOSMICKÉHO ZÁŘENÍ</vt:lpstr>
      <vt:lpstr>OBSAH PREZENTACE</vt:lpstr>
      <vt:lpstr>CÍLE PROJEKTU</vt:lpstr>
      <vt:lpstr>IONIZUJÍCÍ ZÁŘENÍ</vt:lpstr>
      <vt:lpstr>ZDROJE IONIZUJÍCÍHO ZÁŘENÍ</vt:lpstr>
      <vt:lpstr>RIZIKA IONIZUJÍCÍHO ZÁŘENÍ</vt:lpstr>
      <vt:lpstr>DÁVKA A DÁVKOVÝ EKVIVALENT</vt:lpstr>
      <vt:lpstr>DETEKCE IONIZUJÍCÍHO ZÁŘENÍ</vt:lpstr>
      <vt:lpstr>KOSMICKÉ ZÁŘENÍ</vt:lpstr>
      <vt:lpstr>NÁŠ EXPERIMENT</vt:lpstr>
      <vt:lpstr>MĚŘÍCÍ APARATURA</vt:lpstr>
      <vt:lpstr>VÝSLEDKY</vt:lpstr>
      <vt:lpstr>ZÁVĚR</vt:lpstr>
      <vt:lpstr>Prezentace aplikace PowerPoint</vt:lpstr>
      <vt:lpstr>Prezentace aplikace PowerPoint</vt:lpstr>
      <vt:lpstr>Prezentace aplikace PowerPoint</vt:lpstr>
      <vt:lpstr>PODĚKOVÁNÍ</vt:lpstr>
      <vt:lpstr>Děkujeme vám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MĚŘENÍ KOSMICKÉHO ZÁŘENÍ</dc:title>
  <dc:creator>Lukáš</dc:creator>
  <cp:lastModifiedBy>Kuba</cp:lastModifiedBy>
  <cp:revision>43</cp:revision>
  <dcterms:created xsi:type="dcterms:W3CDTF">2011-06-20T11:06:46Z</dcterms:created>
  <dcterms:modified xsi:type="dcterms:W3CDTF">2013-06-18T11:06:41Z</dcterms:modified>
</cp:coreProperties>
</file>