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5461" autoAdjust="0"/>
  </p:normalViewPr>
  <p:slideViewPr>
    <p:cSldViewPr snapToGrid="0">
      <p:cViewPr varScale="1">
        <p:scale>
          <a:sx n="87" d="100"/>
          <a:sy n="87" d="100"/>
        </p:scale>
        <p:origin x="69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324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89ADF-A5E3-427E-9C76-CD8B46825CF6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E227F-620C-4F03-8429-B8889CB0BB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6136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E69AB-4A67-4BBF-8E7B-C3D45D357BA5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20F2C-34F4-4414-BEEC-260046059D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1408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20F2C-34F4-4414-BEEC-260046059D9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5354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955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4866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31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219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cs-CZ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720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3196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3806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008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406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9019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96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0E99EE8-F33F-49E5-A553-E58BFDFEF712}" type="datetimeFigureOut">
              <a:rPr lang="cs-CZ" smtClean="0"/>
              <a:t>20.5.2014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/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F9A6B3B-A3A0-4F2C-9CF4-9A9D1005734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000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vel\Documents\MATLAB\schema_i_short.avi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vel\Documents\MATLAB\schema_i_short.avi" TargetMode="Externa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Pavel\Documents\MATLAB\schema_v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cs-CZ" sz="6000" dirty="0" smtClean="0">
                <a:latin typeface="Arial Black" panose="020B0A04020102020204" pitchFamily="34" charset="0"/>
                <a:cs typeface="Arial" panose="020B0604020202020204" pitchFamily="34" charset="0"/>
              </a:rPr>
              <a:t>Matematický</a:t>
            </a:r>
            <a:r>
              <a:rPr lang="cs-CZ" sz="6000" dirty="0" smtClean="0">
                <a:latin typeface="Arial Black" panose="020B0A04020102020204" pitchFamily="34" charset="0"/>
              </a:rPr>
              <a:t> popis hopsajících kuliček v diskrétní mřížce</a:t>
            </a:r>
            <a:endParaRPr lang="cs-CZ" sz="6000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endParaRPr lang="cs-CZ" sz="3600" i="1" dirty="0" smtClean="0"/>
          </a:p>
          <a:p>
            <a:endParaRPr lang="cs-CZ" sz="3600" i="1" dirty="0"/>
          </a:p>
          <a:p>
            <a:r>
              <a:rPr lang="cs-CZ" sz="3000" i="1" dirty="0" smtClean="0"/>
              <a:t>aneb </a:t>
            </a:r>
            <a:r>
              <a:rPr lang="cs-CZ" sz="3000" i="1" dirty="0" err="1" smtClean="0"/>
              <a:t>Výcuc</a:t>
            </a:r>
            <a:r>
              <a:rPr lang="cs-CZ" sz="3000" i="1" dirty="0" smtClean="0"/>
              <a:t> z hopsajících kuliček</a:t>
            </a:r>
            <a:endParaRPr lang="cs-CZ" sz="3000" i="1" dirty="0"/>
          </a:p>
        </p:txBody>
      </p:sp>
    </p:spTree>
    <p:extLst>
      <p:ext uri="{BB962C8B-B14F-4D97-AF65-F5344CB8AC3E}">
        <p14:creationId xmlns:p14="http://schemas.microsoft.com/office/powerpoint/2010/main" val="128489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478" y="3310722"/>
            <a:ext cx="3332998" cy="2499749"/>
          </a:xfrm>
        </p:spPr>
      </p:pic>
      <p:sp>
        <p:nvSpPr>
          <p:cNvPr id="5" name="TextBox 4"/>
          <p:cNvSpPr txBox="1"/>
          <p:nvPr/>
        </p:nvSpPr>
        <p:spPr>
          <a:xfrm>
            <a:off x="793214" y="4560596"/>
            <a:ext cx="71940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Děkujeme organizátorům TV@J, vrátným na Strahově a našemu super supervizorovi za trpělivost, konzultace a tunu kávy.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8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Osnova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Náš model</a:t>
            </a:r>
          </a:p>
          <a:p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Teorie</a:t>
            </a:r>
          </a:p>
          <a:p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Příklady a simulace</a:t>
            </a:r>
          </a:p>
          <a:p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Závěr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65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079" y="1729648"/>
            <a:ext cx="4682169" cy="4348860"/>
          </a:xfrm>
        </p:spPr>
      </p:pic>
      <p:sp>
        <p:nvSpPr>
          <p:cNvPr id="7" name="TextBox 6"/>
          <p:cNvSpPr txBox="1"/>
          <p:nvPr/>
        </p:nvSpPr>
        <p:spPr>
          <a:xfrm>
            <a:off x="396607" y="1729648"/>
            <a:ext cx="604947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Částice se pohybují přeskokem do sousední buňky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 jedné buňce může být nejvýše jedna částice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Částice, která má před sebou k volných buněk, přeskočí s pravděpodobností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cs-CZ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Každá buňka b má vlastní parametr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cs-CZ" sz="24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 každém kroku je náhodně vybrána buňka; pokud ta je obsazena částicí, pohne se s pravděpodobností 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cs-CZ" sz="24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692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Markovský proces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2803723"/>
              </p:ext>
            </p:extLst>
          </p:nvPr>
        </p:nvGraphicFramePr>
        <p:xfrm>
          <a:off x="1069848" y="2093976"/>
          <a:ext cx="2014875" cy="659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Equation" r:id="rId3" imgW="698400" imgH="228600" progId="Equation.DSMT4">
                  <p:embed/>
                </p:oleObj>
              </mc:Choice>
              <mc:Fallback>
                <p:oleObj name="Equation" r:id="rId3" imgW="6984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9848" y="2093976"/>
                        <a:ext cx="2014875" cy="659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219485"/>
              </p:ext>
            </p:extLst>
          </p:nvPr>
        </p:nvGraphicFramePr>
        <p:xfrm>
          <a:off x="891524" y="3182563"/>
          <a:ext cx="11133932" cy="640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Equation" r:id="rId5" imgW="3974760" imgH="228600" progId="Equation.DSMT4">
                  <p:embed/>
                </p:oleObj>
              </mc:Choice>
              <mc:Fallback>
                <p:oleObj name="Equation" r:id="rId5" imgW="39747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91524" y="3182563"/>
                        <a:ext cx="11133932" cy="6402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179423"/>
              </p:ext>
            </p:extLst>
          </p:nvPr>
        </p:nvGraphicFramePr>
        <p:xfrm>
          <a:off x="6038850" y="3338513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Equation" r:id="rId7" imgW="114120" imgH="177480" progId="Equation.DSMT4">
                  <p:embed/>
                </p:oleObj>
              </mc:Choice>
              <mc:Fallback>
                <p:oleObj name="Equation" r:id="rId7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38850" y="3338513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157589"/>
              </p:ext>
            </p:extLst>
          </p:nvPr>
        </p:nvGraphicFramePr>
        <p:xfrm>
          <a:off x="1069848" y="4691102"/>
          <a:ext cx="6973586" cy="74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9" imgW="2273040" imgH="241200" progId="Equation.DSMT4">
                  <p:embed/>
                </p:oleObj>
              </mc:Choice>
              <mc:Fallback>
                <p:oleObj name="Equation" r:id="rId9" imgW="22730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69848" y="4691102"/>
                        <a:ext cx="6973586" cy="740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195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MATICE PŘECHODU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834357"/>
              </p:ext>
            </p:extLst>
          </p:nvPr>
        </p:nvGraphicFramePr>
        <p:xfrm>
          <a:off x="2593726" y="1862622"/>
          <a:ext cx="6803664" cy="4262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952"/>
                <a:gridCol w="971952"/>
                <a:gridCol w="971952"/>
                <a:gridCol w="971952"/>
                <a:gridCol w="971952"/>
                <a:gridCol w="971952"/>
                <a:gridCol w="971952"/>
              </a:tblGrid>
              <a:tr h="608965">
                <a:tc>
                  <a:txBody>
                    <a:bodyPr/>
                    <a:lstStyle/>
                    <a:p>
                      <a:pPr algn="ctr"/>
                      <a:endParaRPr lang="cs-CZ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'110010‘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'011001'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'101100'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'010110'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'001011'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'100101'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'110100'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2400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'011010'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'001101'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24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'100110'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'010011'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896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'101001'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cs-CZ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</a:t>
                      </a:r>
                      <a:r>
                        <a:rPr lang="cs-CZ" sz="2400" baseline="-250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240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175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Stacionární řešení a hustota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016975"/>
              </p:ext>
            </p:extLst>
          </p:nvPr>
        </p:nvGraphicFramePr>
        <p:xfrm>
          <a:off x="8643803" y="2111872"/>
          <a:ext cx="213518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3" imgW="672840" imgH="241200" progId="Equation.DSMT4">
                  <p:embed/>
                </p:oleObj>
              </mc:Choice>
              <mc:Fallback>
                <p:oleObj name="Equation" r:id="rId3" imgW="672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43803" y="2111872"/>
                        <a:ext cx="2135188" cy="765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538616"/>
              </p:ext>
            </p:extLst>
          </p:nvPr>
        </p:nvGraphicFramePr>
        <p:xfrm>
          <a:off x="4457580" y="3218274"/>
          <a:ext cx="2203450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5" imgW="507960" imgH="177480" progId="Equation.DSMT4">
                  <p:embed/>
                </p:oleObj>
              </mc:Choice>
              <mc:Fallback>
                <p:oleObj name="Equation" r:id="rId5" imgW="50796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57580" y="3218274"/>
                        <a:ext cx="2203450" cy="76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310054"/>
              </p:ext>
            </p:extLst>
          </p:nvPr>
        </p:nvGraphicFramePr>
        <p:xfrm>
          <a:off x="806273" y="2229347"/>
          <a:ext cx="69500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Equation" r:id="rId7" imgW="2717640" imgH="253800" progId="Equation.DSMT4">
                  <p:embed/>
                </p:oleObj>
              </mc:Choice>
              <mc:Fallback>
                <p:oleObj name="Equation" r:id="rId7" imgW="27176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6273" y="2229347"/>
                        <a:ext cx="6950075" cy="64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8098514"/>
              </p:ext>
            </p:extLst>
          </p:nvPr>
        </p:nvGraphicFramePr>
        <p:xfrm>
          <a:off x="2468990" y="4661115"/>
          <a:ext cx="6422927" cy="884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9" imgW="2489040" imgH="342720" progId="Equation.DSMT4">
                  <p:embed/>
                </p:oleObj>
              </mc:Choice>
              <mc:Fallback>
                <p:oleObj name="Equation" r:id="rId9" imgW="24890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468990" y="4661115"/>
                        <a:ext cx="6422927" cy="884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032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" y="2855846"/>
            <a:ext cx="4474319" cy="3263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345" y="873463"/>
            <a:ext cx="66110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≤p</a:t>
            </a:r>
            <a:r>
              <a:rPr lang="cs-CZ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≤p</a:t>
            </a:r>
            <a:r>
              <a:rPr lang="cs-CZ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marL="457200" indent="-45720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cs-CZ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=1</a:t>
            </a:r>
            <a:endParaRPr lang="cs-CZ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5080" y="374574"/>
            <a:ext cx="10620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 1</a:t>
            </a:r>
            <a:endParaRPr lang="cs-CZ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375" y="2757347"/>
            <a:ext cx="3820193" cy="3505742"/>
          </a:xfrm>
          <a:prstGeom prst="rect">
            <a:avLst/>
          </a:prstGeom>
        </p:spPr>
      </p:pic>
      <p:pic>
        <p:nvPicPr>
          <p:cNvPr id="12" name="schema_i_short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8013568" y="1665846"/>
            <a:ext cx="3465380" cy="345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5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01347"/>
            <a:ext cx="7491470" cy="3497475"/>
          </a:xfrm>
        </p:spPr>
      </p:pic>
      <p:sp>
        <p:nvSpPr>
          <p:cNvPr id="6" name="TextBox 5"/>
          <p:cNvSpPr txBox="1"/>
          <p:nvPr/>
        </p:nvSpPr>
        <p:spPr>
          <a:xfrm>
            <a:off x="418640" y="1162355"/>
            <a:ext cx="21593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cs-CZ" sz="24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</a:t>
            </a: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cs-CZ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978" y="239025"/>
            <a:ext cx="10388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 2</a:t>
            </a:r>
            <a:endParaRPr lang="cs-CZ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chema_i_short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48943" y="1724749"/>
            <a:ext cx="3267075" cy="32575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9639" y="1162355"/>
            <a:ext cx="3690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Jiné možnosti</a:t>
            </a:r>
          </a:p>
          <a:p>
            <a:pPr marL="742950" lvl="1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  <a:p>
            <a:pPr marL="742950" lvl="1" indent="-285750"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6964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Příklad 3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806766"/>
            <a:ext cx="10058400" cy="4365434"/>
          </a:xfrm>
        </p:spPr>
        <p:txBody>
          <a:bodyPr>
            <a:normAutofit/>
          </a:bodyPr>
          <a:lstStyle/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=0,2</a:t>
            </a:r>
          </a:p>
          <a:p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=0,4</a:t>
            </a:r>
          </a:p>
          <a:p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=0,6</a:t>
            </a:r>
          </a:p>
          <a:p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 pro i &gt;3</a:t>
            </a:r>
          </a:p>
          <a:p>
            <a:r>
              <a:rPr lang="cs-CZ" sz="2400" dirty="0" err="1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cs-CZ" sz="2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cs-CZ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=1</a:t>
            </a:r>
          </a:p>
        </p:txBody>
      </p:sp>
      <p:pic>
        <p:nvPicPr>
          <p:cNvPr id="4" name="schema_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55884" y="1955952"/>
            <a:ext cx="4308056" cy="430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3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169</Words>
  <Application>Microsoft Office PowerPoint</Application>
  <PresentationFormat>Widescreen</PresentationFormat>
  <Paragraphs>62</Paragraphs>
  <Slides>10</Slides>
  <Notes>1</Notes>
  <HiddenSlides>0</HiddenSlides>
  <MMClips>3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Rockwell</vt:lpstr>
      <vt:lpstr>Rockwell Condensed</vt:lpstr>
      <vt:lpstr>Wingdings</vt:lpstr>
      <vt:lpstr>Wood Type</vt:lpstr>
      <vt:lpstr>MathType 6.0 Equation</vt:lpstr>
      <vt:lpstr>Matematický popis hopsajících kuliček v diskrétní mřížce</vt:lpstr>
      <vt:lpstr>Osnova</vt:lpstr>
      <vt:lpstr>Model</vt:lpstr>
      <vt:lpstr>Markovský proces</vt:lpstr>
      <vt:lpstr>MATICE PŘECHODU</vt:lpstr>
      <vt:lpstr>Stacionární řešení a hustota</vt:lpstr>
      <vt:lpstr>PowerPoint Presentation</vt:lpstr>
      <vt:lpstr>PowerPoint Presentation</vt:lpstr>
      <vt:lpstr>Příklad 3</vt:lpstr>
      <vt:lpstr>Závěr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Matematický popis kuliček hopsajících v diskrétní mřízce</dc:title>
  <dc:creator>Pavel Hrabák</dc:creator>
  <cp:lastModifiedBy>Pavel Hrabák</cp:lastModifiedBy>
  <cp:revision>19</cp:revision>
  <dcterms:created xsi:type="dcterms:W3CDTF">2014-05-20T12:37:23Z</dcterms:created>
  <dcterms:modified xsi:type="dcterms:W3CDTF">2014-05-20T16:19:45Z</dcterms:modified>
</cp:coreProperties>
</file>