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59" r:id="rId7"/>
    <p:sldId id="260" r:id="rId8"/>
    <p:sldId id="266" r:id="rId9"/>
    <p:sldId id="262" r:id="rId10"/>
    <p:sldId id="261" r:id="rId11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>
        <p:scale>
          <a:sx n="75" d="100"/>
          <a:sy n="75" d="100"/>
        </p:scale>
        <p:origin x="8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mi.cz/historicka-data/pocasi/denni-data/Denni-data-dle-z.-123-1998-Sb" TargetMode="External"/><Relationship Id="rId2" Type="http://schemas.openxmlformats.org/officeDocument/2006/relationships/hyperlink" Target="https://cs.wikipedia.org/wiki/Bayesova_v%C4%9B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urse.elementsofai.com/cs/3/2" TargetMode="External"/><Relationship Id="rId4" Type="http://schemas.openxmlformats.org/officeDocument/2006/relationships/hyperlink" Target="http://www.pocasi-kosiky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64BBB-C8B9-63EB-E347-607814BDB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latin typeface="Bahnschrift Condensed" panose="020B0502040204020203" pitchFamily="34" charset="0"/>
              </a:rPr>
              <a:t>Bayesův</a:t>
            </a:r>
            <a:r>
              <a:rPr lang="cs-CZ" dirty="0">
                <a:latin typeface="Bahnschrift Condensed" panose="020B0502040204020203" pitchFamily="34" charset="0"/>
              </a:rPr>
              <a:t> vzorec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8BDBED-60F2-3B18-1F6E-BA64AA8A5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J. Valenta, O. ŘÍHA, M. Moravec, d. Krátký</a:t>
            </a:r>
          </a:p>
        </p:txBody>
      </p:sp>
    </p:spTree>
    <p:extLst>
      <p:ext uri="{BB962C8B-B14F-4D97-AF65-F5344CB8AC3E}">
        <p14:creationId xmlns:p14="http://schemas.microsoft.com/office/powerpoint/2010/main" val="2498387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DBD86-9F78-C60D-812E-3277A44E7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653" y="2630198"/>
            <a:ext cx="9905998" cy="1478570"/>
          </a:xfrm>
        </p:spPr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80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85551-6CE2-037B-7F09-9F99E12D4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1B4F5-1002-5125-32E7-AAFA55901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Pravděpodobnost </a:t>
            </a:r>
          </a:p>
          <a:p>
            <a:r>
              <a:rPr lang="cs-CZ" dirty="0"/>
              <a:t>Thomas </a:t>
            </a:r>
            <a:r>
              <a:rPr lang="cs-CZ" dirty="0" err="1"/>
              <a:t>Bayes</a:t>
            </a:r>
            <a:endParaRPr lang="cs-CZ" dirty="0"/>
          </a:p>
          <a:p>
            <a:pPr lvl="1"/>
            <a:r>
              <a:rPr lang="cs-CZ" dirty="0"/>
              <a:t>1701 – 1761</a:t>
            </a:r>
          </a:p>
          <a:p>
            <a:endParaRPr lang="cs-CZ" dirty="0"/>
          </a:p>
        </p:txBody>
      </p:sp>
      <p:pic>
        <p:nvPicPr>
          <p:cNvPr id="3074" name="Picture 2" descr="Matematika: Pravděpodobnost">
            <a:extLst>
              <a:ext uri="{FF2B5EF4-FFF2-40B4-BE49-F238E27FC236}">
                <a16:creationId xmlns:a16="http://schemas.microsoft.com/office/drawing/2014/main" id="{FF7413E4-A97D-4BB6-D131-612E76F09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254" y="513239"/>
            <a:ext cx="3557905" cy="355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80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936BC-60FF-7C6C-D7B9-EDBE0886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Bayesův</a:t>
            </a:r>
            <a:r>
              <a:rPr lang="cs-CZ" dirty="0"/>
              <a:t> vzorec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4BE2939-69FC-ABED-65EC-83E4529984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cs-C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)∙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cs-C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sz="4400" b="0" dirty="0">
                  <a:solidFill>
                    <a:schemeClr val="tx1"/>
                  </a:solidFill>
                </a:endParaRPr>
              </a:p>
              <a:p>
                <a:endParaRPr lang="cs-CZ" sz="1400" b="0" dirty="0">
                  <a:solidFill>
                    <a:schemeClr val="tx1"/>
                  </a:solidFill>
                </a:endParaRPr>
              </a:p>
              <a:p>
                <a:r>
                  <a:rPr lang="cs-CZ" sz="3600" b="0" dirty="0">
                    <a:solidFill>
                      <a:schemeClr val="tx1"/>
                    </a:solidFill>
                  </a:rPr>
                  <a:t>Přičemž </a:t>
                </a:r>
                <a14:m>
                  <m:oMath xmlns:m="http://schemas.openxmlformats.org/officeDocument/2006/math">
                    <m:r>
                      <a:rPr lang="cs-C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cs-C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cs-C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b>
                          <m:sSubPr>
                            <m:ctrlPr>
                              <a:rPr lang="cs-C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cs-CZ" sz="3600" b="0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4BE2939-69FC-ABED-65EC-83E4529984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38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D5805-F26E-53D8-90C0-2095D243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8E4AA-BA85-39DD-83FA-65DB7F059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upřesnění dat změní pravděpodobnost</a:t>
            </a:r>
          </a:p>
          <a:p>
            <a:r>
              <a:rPr lang="cs-CZ" dirty="0"/>
              <a:t>Počasí</a:t>
            </a:r>
          </a:p>
        </p:txBody>
      </p:sp>
    </p:spTree>
    <p:extLst>
      <p:ext uri="{BB962C8B-B14F-4D97-AF65-F5344CB8AC3E}">
        <p14:creationId xmlns:p14="http://schemas.microsoft.com/office/powerpoint/2010/main" val="419296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5C4FA-5406-8838-C6DC-EE0A229D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DAT - </a:t>
            </a:r>
            <a:r>
              <a:rPr lang="cs-CZ" dirty="0" err="1"/>
              <a:t>ANALýZA</a:t>
            </a: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8A73D85-27A2-698C-981F-FA3A13F6E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24695"/>
              </p:ext>
            </p:extLst>
          </p:nvPr>
        </p:nvGraphicFramePr>
        <p:xfrm>
          <a:off x="325120" y="2494280"/>
          <a:ext cx="11384279" cy="3698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704">
                  <a:extLst>
                    <a:ext uri="{9D8B030D-6E8A-4147-A177-3AD203B41FA5}">
                      <a16:colId xmlns:a16="http://schemas.microsoft.com/office/drawing/2014/main" val="2574728461"/>
                    </a:ext>
                  </a:extLst>
                </a:gridCol>
                <a:gridCol w="1369537">
                  <a:extLst>
                    <a:ext uri="{9D8B030D-6E8A-4147-A177-3AD203B41FA5}">
                      <a16:colId xmlns:a16="http://schemas.microsoft.com/office/drawing/2014/main" val="3425917360"/>
                    </a:ext>
                  </a:extLst>
                </a:gridCol>
                <a:gridCol w="1283941">
                  <a:extLst>
                    <a:ext uri="{9D8B030D-6E8A-4147-A177-3AD203B41FA5}">
                      <a16:colId xmlns:a16="http://schemas.microsoft.com/office/drawing/2014/main" val="583828215"/>
                    </a:ext>
                  </a:extLst>
                </a:gridCol>
                <a:gridCol w="813162">
                  <a:extLst>
                    <a:ext uri="{9D8B030D-6E8A-4147-A177-3AD203B41FA5}">
                      <a16:colId xmlns:a16="http://schemas.microsoft.com/office/drawing/2014/main" val="2265183493"/>
                    </a:ext>
                  </a:extLst>
                </a:gridCol>
                <a:gridCol w="841695">
                  <a:extLst>
                    <a:ext uri="{9D8B030D-6E8A-4147-A177-3AD203B41FA5}">
                      <a16:colId xmlns:a16="http://schemas.microsoft.com/office/drawing/2014/main" val="4034975201"/>
                    </a:ext>
                  </a:extLst>
                </a:gridCol>
                <a:gridCol w="1226878">
                  <a:extLst>
                    <a:ext uri="{9D8B030D-6E8A-4147-A177-3AD203B41FA5}">
                      <a16:colId xmlns:a16="http://schemas.microsoft.com/office/drawing/2014/main" val="785309887"/>
                    </a:ext>
                  </a:extLst>
                </a:gridCol>
                <a:gridCol w="927291">
                  <a:extLst>
                    <a:ext uri="{9D8B030D-6E8A-4147-A177-3AD203B41FA5}">
                      <a16:colId xmlns:a16="http://schemas.microsoft.com/office/drawing/2014/main" val="3524298976"/>
                    </a:ext>
                  </a:extLst>
                </a:gridCol>
                <a:gridCol w="827430">
                  <a:extLst>
                    <a:ext uri="{9D8B030D-6E8A-4147-A177-3AD203B41FA5}">
                      <a16:colId xmlns:a16="http://schemas.microsoft.com/office/drawing/2014/main" val="854998868"/>
                    </a:ext>
                  </a:extLst>
                </a:gridCol>
                <a:gridCol w="927291">
                  <a:extLst>
                    <a:ext uri="{9D8B030D-6E8A-4147-A177-3AD203B41FA5}">
                      <a16:colId xmlns:a16="http://schemas.microsoft.com/office/drawing/2014/main" val="592005099"/>
                    </a:ext>
                  </a:extLst>
                </a:gridCol>
                <a:gridCol w="1269675">
                  <a:extLst>
                    <a:ext uri="{9D8B030D-6E8A-4147-A177-3AD203B41FA5}">
                      <a16:colId xmlns:a16="http://schemas.microsoft.com/office/drawing/2014/main" val="3236048836"/>
                    </a:ext>
                  </a:extLst>
                </a:gridCol>
                <a:gridCol w="1269675">
                  <a:extLst>
                    <a:ext uri="{9D8B030D-6E8A-4147-A177-3AD203B41FA5}">
                      <a16:colId xmlns:a16="http://schemas.microsoft.com/office/drawing/2014/main" val="2229444660"/>
                    </a:ext>
                  </a:extLst>
                </a:gridCol>
              </a:tblGrid>
              <a:tr h="50394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Mesic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AVERAGE </a:t>
                      </a:r>
                      <a:r>
                        <a:rPr lang="cs-CZ" sz="1400" u="none" strike="noStrike" dirty="0" err="1">
                          <a:effectLst/>
                        </a:rPr>
                        <a:t>of</a:t>
                      </a:r>
                      <a:r>
                        <a:rPr lang="cs-CZ" sz="1400" u="none" strike="noStrike" dirty="0">
                          <a:effectLst/>
                        </a:rPr>
                        <a:t> Ano/Ne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AVERAGE </a:t>
                      </a:r>
                      <a:r>
                        <a:rPr lang="cs-CZ" sz="1400" u="none" strike="noStrike" dirty="0" err="1">
                          <a:effectLst/>
                        </a:rPr>
                        <a:t>of</a:t>
                      </a:r>
                      <a:r>
                        <a:rPr lang="cs-CZ" sz="1400" u="none" strike="noStrike" dirty="0">
                          <a:effectLst/>
                        </a:rPr>
                        <a:t> Slunce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Mesic</a:t>
                      </a:r>
                      <a:r>
                        <a:rPr lang="cs-CZ" sz="1400" u="none" strike="noStrike" dirty="0">
                          <a:effectLst/>
                        </a:rPr>
                        <a:t> (text)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P(</a:t>
                      </a:r>
                      <a:r>
                        <a:rPr lang="cs-CZ" sz="1400" u="none" strike="noStrike" dirty="0" err="1">
                          <a:effectLst/>
                        </a:rPr>
                        <a:t>prsi</a:t>
                      </a:r>
                      <a:r>
                        <a:rPr lang="cs-CZ" sz="1400" u="none" strike="noStrike" dirty="0">
                          <a:effectLst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 (</a:t>
                      </a:r>
                      <a:r>
                        <a:rPr lang="cs-CZ" sz="1400" u="none" strike="noStrike" dirty="0" err="1">
                          <a:effectLst/>
                        </a:rPr>
                        <a:t>zatazeno</a:t>
                      </a:r>
                      <a:r>
                        <a:rPr lang="cs-CZ" sz="1400" u="none" strike="noStrike" dirty="0">
                          <a:effectLst/>
                        </a:rPr>
                        <a:t> | </a:t>
                      </a:r>
                      <a:r>
                        <a:rPr lang="cs-CZ" sz="1400" u="none" strike="noStrike" dirty="0" err="1">
                          <a:effectLst/>
                        </a:rPr>
                        <a:t>prsi</a:t>
                      </a:r>
                      <a:r>
                        <a:rPr lang="cs-CZ" sz="1400" u="none" strike="noStrike" dirty="0">
                          <a:effectLst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P1 (</a:t>
                      </a:r>
                      <a:r>
                        <a:rPr lang="cs-CZ" sz="1400" u="none" strike="noStrike" dirty="0" err="1">
                          <a:effectLst/>
                        </a:rPr>
                        <a:t>zatazeno</a:t>
                      </a:r>
                      <a:r>
                        <a:rPr lang="cs-CZ" sz="1400" u="none" strike="noStrike" dirty="0">
                          <a:effectLst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Vych-Zap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P2 (</a:t>
                      </a:r>
                      <a:r>
                        <a:rPr lang="cs-CZ" sz="1400" u="none" strike="noStrike" dirty="0" err="1">
                          <a:effectLst/>
                        </a:rPr>
                        <a:t>zatazeno</a:t>
                      </a:r>
                      <a:r>
                        <a:rPr lang="cs-CZ" sz="1400" u="none" strike="noStrike" dirty="0">
                          <a:effectLst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P(</a:t>
                      </a:r>
                      <a:r>
                        <a:rPr lang="cs-CZ" sz="1400" u="none" strike="noStrike" dirty="0" err="1">
                          <a:effectLst/>
                        </a:rPr>
                        <a:t>prsi</a:t>
                      </a:r>
                      <a:r>
                        <a:rPr lang="cs-CZ" sz="1400" u="none" strike="noStrike" dirty="0">
                          <a:effectLst/>
                        </a:rPr>
                        <a:t> | zatazeno1)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P(</a:t>
                      </a:r>
                      <a:r>
                        <a:rPr lang="cs-CZ" sz="1400" u="none" strike="noStrike" dirty="0" err="1">
                          <a:effectLst/>
                        </a:rPr>
                        <a:t>prsi</a:t>
                      </a:r>
                      <a:r>
                        <a:rPr lang="cs-CZ" sz="1400" u="none" strike="noStrike" dirty="0">
                          <a:effectLst/>
                        </a:rPr>
                        <a:t> | zatazeno2)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6472714"/>
                  </a:ext>
                </a:extLst>
              </a:tr>
              <a:tr h="27126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1.471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leden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8,53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0.047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9565622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0.021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3.138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únor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0.021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10,08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6286387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4.872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březen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11,82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0.588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0.074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6627344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6.427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duben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13.75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0.094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0538822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6.923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květen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0.118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15.40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0.550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516100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0.144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7.951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červen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0.144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0.358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16.33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0.253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5505783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7.838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červenec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0.358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15.95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0.509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0.291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0.205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7059032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0.137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7.322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srpen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0.137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14.50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0.495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0.249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4660248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0.081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5.752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září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0.081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0.358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12,65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0.545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0.203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7152666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3.603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říjen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10,78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0.666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0.223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0.120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3386147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1.786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listopad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0.039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9,05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0.098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0.044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1943084"/>
                  </a:ext>
                </a:extLst>
              </a:tr>
              <a:tr h="2657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0.032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1.511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372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prosinec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0.032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0.358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8,08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0.813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0.081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0.036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4" marR="3724" marT="7448" marB="74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0605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4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849F2-6BCB-9DD3-D088-A0C23DB4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6041" y="618518"/>
            <a:ext cx="3281003" cy="1478570"/>
          </a:xfrm>
        </p:spPr>
        <p:txBody>
          <a:bodyPr anchor="b">
            <a:normAutofit/>
          </a:bodyPr>
          <a:lstStyle/>
          <a:p>
            <a:r>
              <a:rPr lang="cs-CZ" sz="2800" dirty="0"/>
              <a:t>Výzkum</a:t>
            </a:r>
          </a:p>
        </p:txBody>
      </p:sp>
      <p:sp>
        <p:nvSpPr>
          <p:cNvPr id="1033" name="Round Diagonal Corner Rectangle 11">
            <a:extLst>
              <a:ext uri="{FF2B5EF4-FFF2-40B4-BE49-F238E27FC236}">
                <a16:creationId xmlns:a16="http://schemas.microsoft.com/office/drawing/2014/main" id="{03756949-AC79-48CD-A920-B0FE10D23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revamak\AppData\Local\Microsoft\Windows\INetCache\Content.MSO\14BC54D1.tmp">
            <a:extLst>
              <a:ext uri="{FF2B5EF4-FFF2-40B4-BE49-F238E27FC236}">
                <a16:creationId xmlns:a16="http://schemas.microsoft.com/office/drawing/2014/main" id="{3401F11F-C8CB-13CA-28DA-358EE17E9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8988" y="1539072"/>
            <a:ext cx="6112382" cy="377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50DBBA94-E7EF-0DB1-8A1C-5DC872E26D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36041" y="2249487"/>
                <a:ext cx="3281004" cy="3541714"/>
              </a:xfrm>
            </p:spPr>
            <p:txBody>
              <a:bodyPr>
                <a:normAutofit/>
              </a:bodyPr>
              <a:lstStyle/>
              <a:p>
                <a:r>
                  <a:rPr lang="cs-CZ" sz="1800" dirty="0"/>
                  <a:t>Osa x = měsíc</a:t>
                </a:r>
              </a:p>
              <a:p>
                <a:r>
                  <a:rPr lang="cs-CZ" sz="1800" dirty="0"/>
                  <a:t>Osa y = pravděpodobnost</a:t>
                </a:r>
              </a:p>
              <a:p>
                <a:r>
                  <a:rPr lang="cs-CZ" sz="1800" dirty="0"/>
                  <a:t>Šrafovaná = bez kontextu</a:t>
                </a:r>
              </a:p>
              <a:p>
                <a:r>
                  <a:rPr lang="cs-CZ" sz="1800" dirty="0"/>
                  <a:t>Plná = pravděpodobnost při zatažené obloze</a:t>
                </a:r>
              </a:p>
              <a:p>
                <a:r>
                  <a:rPr lang="cs-CZ" sz="1800" b="0" dirty="0">
                    <a:ea typeface="Cambria Math" panose="02040503050406030204" pitchFamily="18" charset="0"/>
                  </a:rPr>
                  <a:t>Červen </a:t>
                </a:r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cs-CZ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0,9∙0,14</m:t>
                        </m:r>
                      </m:num>
                      <m:den>
                        <m:r>
                          <a:rPr lang="cs-CZ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0,358</m:t>
                        </m:r>
                      </m:den>
                    </m:f>
                    <m:r>
                      <a:rPr lang="cs-CZ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cs-CZ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0,35</m:t>
                    </m:r>
                  </m:oMath>
                </a14:m>
                <a:endParaRPr lang="cs-CZ" sz="1800" b="0" dirty="0">
                  <a:ea typeface="Cambria Math" panose="02040503050406030204" pitchFamily="18" charset="0"/>
                </a:endParaRP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50DBBA94-E7EF-0DB1-8A1C-5DC872E26D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36041" y="2249487"/>
                <a:ext cx="3281004" cy="3541714"/>
              </a:xfrm>
              <a:blipFill>
                <a:blip r:embed="rId4"/>
                <a:stretch>
                  <a:fillRect l="-2230" t="-1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00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37FD9-5227-9E42-8205-8D9A576F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6041" y="618518"/>
            <a:ext cx="3281003" cy="1478570"/>
          </a:xfrm>
        </p:spPr>
        <p:txBody>
          <a:bodyPr anchor="b">
            <a:normAutofit/>
          </a:bodyPr>
          <a:lstStyle/>
          <a:p>
            <a:r>
              <a:rPr lang="cs-CZ" sz="2800" dirty="0"/>
              <a:t>Přesnější výzkum</a:t>
            </a:r>
          </a:p>
        </p:txBody>
      </p:sp>
      <p:sp>
        <p:nvSpPr>
          <p:cNvPr id="2055" name="Round Diagonal Corner Rectangle 11">
            <a:extLst>
              <a:ext uri="{FF2B5EF4-FFF2-40B4-BE49-F238E27FC236}">
                <a16:creationId xmlns:a16="http://schemas.microsoft.com/office/drawing/2014/main" id="{03756949-AC79-48CD-A920-B0FE10D23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drevamak\AppData\Local\Microsoft\Windows\INetCache\Content.MSO\E5986EAD.tmp">
            <a:extLst>
              <a:ext uri="{FF2B5EF4-FFF2-40B4-BE49-F238E27FC236}">
                <a16:creationId xmlns:a16="http://schemas.microsoft.com/office/drawing/2014/main" id="{0AB872A6-81D9-0F84-0F20-D6E0D0575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8988" y="1539072"/>
            <a:ext cx="6112382" cy="377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D816BF1D-F683-A281-4C4F-7BCB2073C8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36041" y="2249487"/>
                <a:ext cx="3281004" cy="3541714"/>
              </a:xfrm>
            </p:spPr>
            <p:txBody>
              <a:bodyPr>
                <a:normAutofit/>
              </a:bodyPr>
              <a:lstStyle/>
              <a:p>
                <a:r>
                  <a:rPr lang="cs-CZ" sz="1800" dirty="0"/>
                  <a:t>Tečkovaná = bez kontextu</a:t>
                </a:r>
              </a:p>
              <a:p>
                <a:r>
                  <a:rPr lang="cs-CZ" sz="1800" dirty="0"/>
                  <a:t>Šrafovaná = staré výsledky</a:t>
                </a:r>
              </a:p>
              <a:p>
                <a:r>
                  <a:rPr lang="cs-CZ" sz="1800" dirty="0"/>
                  <a:t>Plná = přesnější výsledek</a:t>
                </a:r>
              </a:p>
              <a:p>
                <a:r>
                  <a:rPr lang="cs-CZ" sz="1800" b="0" dirty="0"/>
                  <a:t>Červen </a:t>
                </a:r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0,9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∙0,14</m:t>
                        </m:r>
                      </m:num>
                      <m:den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0,513</m:t>
                        </m:r>
                      </m:den>
                    </m:f>
                    <m:r>
                      <a:rPr lang="cs-CZ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0,25</m:t>
                    </m:r>
                  </m:oMath>
                </a14:m>
                <a:endParaRPr lang="cs-CZ" sz="1800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D816BF1D-F683-A281-4C4F-7BCB2073C8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36041" y="2249487"/>
                <a:ext cx="3281004" cy="3541714"/>
              </a:xfrm>
              <a:blipFill>
                <a:blip r:embed="rId4"/>
                <a:stretch>
                  <a:fillRect l="-2230" t="-1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26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A4103-A7E1-2E00-743C-CDD2C2EF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BEE839-F1A7-44FA-7EC5-ABB38D843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 data mohou pravděpodobnost ovlivnit</a:t>
            </a:r>
          </a:p>
        </p:txBody>
      </p:sp>
    </p:spTree>
    <p:extLst>
      <p:ext uri="{BB962C8B-B14F-4D97-AF65-F5344CB8AC3E}">
        <p14:creationId xmlns:p14="http://schemas.microsoft.com/office/powerpoint/2010/main" val="295266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0CC3A-BA95-0BC4-BF04-483DD9F3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7F8321-770C-0E26-BEA6-2A084A0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Wikipedie: Otevřená encyklopedie: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Bayesova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věta. Wikipedie: Otevřená encyklopedie [online]. [cit. 2023-06-20]. Dostupné z: </a:t>
            </a:r>
            <a:r>
              <a:rPr lang="cs-CZ" sz="1800" u="sng" dirty="0">
                <a:solidFill>
                  <a:srgbClr val="5F5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https://cs.wikipedia.org/wiki/Bayesova_v%C4%9Bta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Portál ČHMÚ : Historická data : Počasí : Denní data : Denní data dle z. 123/1998 Sb. Portál ČHMÚ [online]. Praha: Český hydrometeorologický ústav, 2023 [cit. 2023-06-20]. Dostupné z: </a:t>
            </a:r>
            <a:r>
              <a:rPr lang="cs-CZ" sz="1800" u="sng" dirty="0">
                <a:solidFill>
                  <a:srgbClr val="5F5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https://www.chmi.cz/historicka-data/pocasi/denni-data/Denni-data-dle-z.-123-1998-Sb#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Meteorologická stanice Košíky - Počasí Košíky. Meteorologická stanice Košíky [online]. Košíky [cit. 2023-06-20]. Dostupné z: </a:t>
            </a:r>
            <a:r>
              <a:rPr lang="cs-CZ" sz="1800" u="sng" dirty="0">
                <a:solidFill>
                  <a:srgbClr val="5F5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http://www.pocasi-kosiky.cz/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Bayesova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věta 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[online].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Helsinki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2022 [cit. 2023-06-20]. Dostupné z: </a:t>
            </a:r>
            <a:r>
              <a:rPr lang="cs-CZ" sz="1800" u="sng" dirty="0">
                <a:solidFill>
                  <a:srgbClr val="5F5F5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https://course.elementsofai.com/cs/3/2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324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238</TotalTime>
  <Words>444</Words>
  <Application>Microsoft Office PowerPoint</Application>
  <PresentationFormat>Širokoúhlá obrazovka</PresentationFormat>
  <Paragraphs>176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Bahnschrift Condensed</vt:lpstr>
      <vt:lpstr>Calibri</vt:lpstr>
      <vt:lpstr>Cambria Math</vt:lpstr>
      <vt:lpstr>Times New Roman</vt:lpstr>
      <vt:lpstr>Tw Cen MT</vt:lpstr>
      <vt:lpstr>Obvod</vt:lpstr>
      <vt:lpstr>Bayesův vzorec</vt:lpstr>
      <vt:lpstr>Úvod</vt:lpstr>
      <vt:lpstr>Bayesův vzorec</vt:lpstr>
      <vt:lpstr>Téma výzkumu</vt:lpstr>
      <vt:lpstr>UKÁZKA DAT - ANALýZA</vt:lpstr>
      <vt:lpstr>Výzkum</vt:lpstr>
      <vt:lpstr>Přesnější výzkum</vt:lpstr>
      <vt:lpstr>Závěr</vt:lpstr>
      <vt:lpstr>REFERENCE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Bayesův vzorec</dc:title>
  <dc:creator>Valenta Jakub</dc:creator>
  <cp:lastModifiedBy>Valenta Jakub</cp:lastModifiedBy>
  <cp:revision>5</cp:revision>
  <cp:lastPrinted>2023-06-21T21:35:35Z</cp:lastPrinted>
  <dcterms:created xsi:type="dcterms:W3CDTF">2023-06-21T17:15:49Z</dcterms:created>
  <dcterms:modified xsi:type="dcterms:W3CDTF">2023-06-21T21:47:30Z</dcterms:modified>
</cp:coreProperties>
</file>