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6D_3879820C.xml" ContentType="application/vnd.ms-powerpoint.comments+xml"/>
  <Override PartName="/ppt/notesSlides/notesSlide1.xml" ContentType="application/vnd.openxmlformats-officedocument.presentationml.notesSlide+xml"/>
  <Override PartName="/ppt/comments/modernComment_101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72_B4405407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7A_CF808A0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4"/>
  </p:sldMasterIdLst>
  <p:notesMasterIdLst>
    <p:notesMasterId r:id="rId23"/>
  </p:notesMasterIdLst>
  <p:handoutMasterIdLst>
    <p:handoutMasterId r:id="rId24"/>
  </p:handoutMasterIdLst>
  <p:sldIdLst>
    <p:sldId id="365" r:id="rId5"/>
    <p:sldId id="257" r:id="rId6"/>
    <p:sldId id="377" r:id="rId7"/>
    <p:sldId id="371" r:id="rId8"/>
    <p:sldId id="370" r:id="rId9"/>
    <p:sldId id="369" r:id="rId10"/>
    <p:sldId id="259" r:id="rId11"/>
    <p:sldId id="373" r:id="rId12"/>
    <p:sldId id="375" r:id="rId13"/>
    <p:sldId id="366" r:id="rId14"/>
    <p:sldId id="368" r:id="rId15"/>
    <p:sldId id="367" r:id="rId16"/>
    <p:sldId id="379" r:id="rId17"/>
    <p:sldId id="374" r:id="rId18"/>
    <p:sldId id="376" r:id="rId19"/>
    <p:sldId id="378" r:id="rId20"/>
    <p:sldId id="334" r:id="rId21"/>
    <p:sldId id="3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9A8512-6FDB-633A-821A-C0B0BF41A525}" name="Bednář Karel" initials="BK" userId="S::bednark.05@spst.cz::d8b410f3-1890-40ab-a15c-9482e0d85cd6" providerId="AD"/>
  <p188:author id="{1D73458A-983D-7B51-B7C2-2DF66EE8096A}" name="Guest User" initials="GU" userId="S::urn:spo:anon#04feb3cb9ac6f97a6251227b58ba09ae3253824558b5c63cc0c0658fefe2d50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CC2A"/>
    <a:srgbClr val="FD24FF"/>
    <a:srgbClr val="FFFB23"/>
    <a:srgbClr val="ED7D31"/>
    <a:srgbClr val="F3A976"/>
    <a:srgbClr val="CDE3F8"/>
    <a:srgbClr val="E8F1FB"/>
    <a:srgbClr val="E2E4E4"/>
    <a:srgbClr val="30ACEC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ECC0-EAC0-5AC4-23B1-511FDB94DD81}" v="270" dt="2023-06-21T07:43:17.270"/>
    <p1510:client id="{8E81FDE9-85AC-4EE3-A699-FF4642601140}" v="16" dt="2023-06-21T17:03:40.200"/>
    <p1510:client id="{FB281A80-37F6-60E8-D492-1989BB293020}" v="6" dt="2023-06-20T17:37:22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759294-B682-4039-9883-7124145E44F8}" authorId="{1D73458A-983D-7B51-B7C2-2DF66EE8096A}" created="2023-06-20T17:36:30.65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9219" creationId="{00000000-0000-0000-0000-000000000000}"/>
    </ac:deMkLst>
    <p188:replyLst>
      <p188:reply id="{7C9C39D8-8D77-40F4-B6B7-22F4996E2202}" authorId="{E79A8512-6FDB-633A-821A-C0B0BF41A525}" created="2023-06-21T06:54:42.579">
        <p188:txBody>
          <a:bodyPr/>
          <a:lstStyle/>
          <a:p>
            <a:r>
              <a:rPr lang="cs-CZ"/>
              <a:t>Tak lucii bych nechal historii, já bych  vysvětlil princip a na tobě bych nechal experimentální část, jestli vyhovuje</a:t>
            </a:r>
          </a:p>
        </p188:txBody>
      </p188:reply>
      <p188:reply id="{6E42EC5C-B66E-40EE-AFCA-58126048234C}" authorId="{1D73458A-983D-7B51-B7C2-2DF66EE8096A}" created="2023-06-21T07:26:42.614">
        <p188:txBody>
          <a:bodyPr/>
          <a:lstStyle/>
          <a:p>
            <a:r>
              <a:rPr lang="cs-CZ"/>
              <a:t>OK</a:t>
            </a:r>
          </a:p>
        </p188:txBody>
      </p188:reply>
      <p188:reply id="{60885DBD-AB08-4C40-8537-5F89232CD28A}" authorId="{1D73458A-983D-7B51-B7C2-2DF66EE8096A}" created="2023-06-21T07:28:55.779">
        <p188:txBody>
          <a:bodyPr/>
          <a:lstStyle/>
          <a:p>
            <a:r>
              <a:rPr lang="cs-CZ"/>
              <a:t>Tak já trochu popřesouvám slidy, aby to tomu odpovídalo?
Jako historii na začátek a popis toho experimentu nakonec, ty moje grafy bych popsal já a ty druhé ty?</a:t>
            </a:r>
          </a:p>
        </p188:txBody>
      </p188:reply>
      <p188:reply id="{72314207-9C1F-4E14-BB98-B784AB248EAB}" authorId="{E79A8512-6FDB-633A-821A-C0B0BF41A525}" created="2023-06-21T07:59:54.152">
        <p188:txBody>
          <a:bodyPr/>
          <a:lstStyle/>
          <a:p>
            <a:r>
              <a:rPr lang="cs-CZ"/>
              <a:t>Není problém, fajn
</a:t>
            </a:r>
          </a:p>
        </p188:txBody>
      </p188:reply>
      <p188:reply id="{B9F7EFD1-AB11-4F43-B5BA-07064F716AA7}" authorId="{E79A8512-6FDB-633A-821A-C0B0BF41A525}" created="2023-06-21T08:00:52.537">
        <p188:txBody>
          <a:bodyPr/>
          <a:lstStyle/>
          <a:p>
            <a:r>
              <a:rPr lang="cs-CZ"/>
              <a:t>Promin, aktualizoval se mi telefon, tak mi nejel hotspot a nebyl jsem připojen</a:t>
            </a:r>
          </a:p>
        </p188:txBody>
      </p188:reply>
    </p188:replyLst>
    <p188:txBody>
      <a:bodyPr/>
      <a:lstStyle/>
      <a:p>
        <a:r>
          <a:rPr lang="cs-CZ"/>
          <a:t>Tady bych to asi rozdělil pro jednotlivé z nás jako:
1) úvod a historie
2) Experimentální část - jaký byl princip
3) experimentální jak vypadal experiment a urychlovač</a:t>
        </a:r>
      </a:p>
    </p188:txBody>
  </p188:cm>
</p188:cmLst>
</file>

<file path=ppt/comments/modernComment_16D_387982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1939F7-A4F9-49E1-B41E-E876DE24DAE9}" authorId="{1D73458A-983D-7B51-B7C2-2DF66EE8096A}" created="2023-06-21T07:42:12.219">
    <pc:sldMkLst xmlns:pc="http://schemas.microsoft.com/office/powerpoint/2013/main/command">
      <pc:docMk/>
      <pc:sldMk cId="947487244" sldId="365"/>
    </pc:sldMkLst>
    <p188:replyLst>
      <p188:reply id="{2FEC47F0-DFE2-4EE1-8692-AF428D6EDC58}" authorId="{E79A8512-6FDB-633A-821A-C0B0BF41A525}" created="2023-06-21T08:54:07.366">
        <p188:txBody>
          <a:bodyPr/>
          <a:lstStyle/>
          <a:p>
            <a:r>
              <a:rPr lang="cs-CZ"/>
              <a:t>Fajn, domluveno, muzu to takto uložit v pdf a nahrát na web?
</a:t>
            </a:r>
          </a:p>
        </p188:txBody>
      </p188:reply>
    </p188:replyLst>
    <p188:txBody>
      <a:bodyPr/>
      <a:lstStyle/>
      <a:p>
        <a:r>
          <a:rPr lang="cs-CZ"/>
          <a:t>Návrh Rozdělení:
Lucie - 1-4
Karel - 5-9
já - 10-15
Lucie/Karel - 16-18</a:t>
        </a:r>
      </a:p>
    </p188:txBody>
  </p188:cm>
</p188:cmLst>
</file>

<file path=ppt/comments/modernComment_172_B44054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310064-808F-4B69-A5B2-5C64EEEDABDC}" authorId="{1D73458A-983D-7B51-B7C2-2DF66EE8096A}" created="2023-06-20T17:37:22.767">
    <pc:sldMkLst xmlns:pc="http://schemas.microsoft.com/office/powerpoint/2013/main/command">
      <pc:docMk/>
      <pc:sldMk cId="3024114695" sldId="370"/>
    </pc:sldMkLst>
    <p188:replyLst>
      <p188:reply id="{D738AD9B-50E1-47D5-B6FD-60ACA69AC1CE}" authorId="{E79A8512-6FDB-633A-821A-C0B0BF41A525}" created="2023-06-21T07:01:02.770">
        <p188:txBody>
          <a:bodyPr/>
          <a:lstStyle/>
          <a:p>
            <a:r>
              <a:rPr lang="cs-CZ"/>
              <a:t>Takto je to dost zkrácené a víc info je když tak v poznámce
</a:t>
            </a:r>
          </a:p>
        </p188:txBody>
      </p188:reply>
      <p188:reply id="{D0C3B8EF-309D-447D-9795-059AD5A50D29}" authorId="{E79A8512-6FDB-633A-821A-C0B0BF41A525}" created="2023-06-21T07:11:40.286">
        <p188:txBody>
          <a:bodyPr/>
          <a:lstStyle/>
          <a:p>
            <a:r>
              <a:rPr lang="cs-CZ"/>
              <a:t>Jestli je to ok, tak bych to nahrál na tu stránku</a:t>
            </a:r>
          </a:p>
        </p188:txBody>
      </p188:reply>
      <p188:reply id="{7BD034EF-8F1F-44C0-94A7-C2D4E7095032}" authorId="{1D73458A-983D-7B51-B7C2-2DF66EE8096A}" created="2023-06-21T07:18:24.396">
        <p188:txBody>
          <a:bodyPr/>
          <a:lstStyle/>
          <a:p>
            <a:r>
              <a:rPr lang="cs-CZ"/>
              <a:t>Nechceš to udělat taky v tom LaTeXu, tak se to dělá na konferencích, obvykle, Já to tam klidně přepíšu. Tady je odkaz na extension, se kterou by se to, jestli chceš, dalo udělat: https://www.overleaf.com/learn/latex/Beamer%23Creating_a_table_of_contents</a:t>
            </a:r>
          </a:p>
        </p188:txBody>
      </p188:reply>
      <p188:reply id="{DE6DB0D6-2910-4865-9EBD-94C37B3E525E}" authorId="{E79A8512-6FDB-633A-821A-C0B0BF41A525}" created="2023-06-21T07:20:46.270">
        <p188:txBody>
          <a:bodyPr/>
          <a:lstStyle/>
          <a:p>
            <a:r>
              <a:rPr lang="cs-CZ"/>
              <a:t>Odevzdávat se to má stejně v pdfku, tak nevím, jestli by to mělo nějaký význam</a:t>
            </a:r>
          </a:p>
        </p188:txBody>
      </p188:reply>
      <p188:reply id="{A6C9FD45-885D-40B9-A1CE-B6E7791C2F3A}" authorId="{1D73458A-983D-7B51-B7C2-2DF66EE8096A}" created="2023-06-21T07:22:40.412">
        <p188:txBody>
          <a:bodyPr/>
          <a:lstStyle/>
          <a:p>
            <a:r>
              <a:rPr lang="cs-CZ"/>
              <a:t>Vypadalo by to jinak
jako že by to mělo jednotný design</a:t>
            </a:r>
          </a:p>
        </p188:txBody>
      </p188:reply>
      <p188:reply id="{969AC15E-FB80-4E2C-BE9A-C35DA85CC5DF}" authorId="{1D73458A-983D-7B51-B7C2-2DF66EE8096A}" created="2023-06-21T07:23:19.961">
        <p188:txBody>
          <a:bodyPr/>
          <a:lstStyle/>
          <a:p>
            <a:r>
              <a:rPr lang="cs-CZ"/>
              <a:t>A z toho LaTeXu se dá taky udělat PDF</a:t>
            </a:r>
          </a:p>
        </p188:txBody>
      </p188:reply>
      <p188:reply id="{99111D12-28B8-47B9-844D-7F1297748522}" authorId="{E79A8512-6FDB-633A-821A-C0B0BF41A525}" created="2023-06-21T07:25:16.296">
        <p188:txBody>
          <a:bodyPr/>
          <a:lstStyle/>
          <a:p>
            <a:r>
              <a:rPr lang="cs-CZ"/>
              <a:t>Není to zbytečné? Já bych to uložil v pdfku a nahrál, ale jak chceš
</a:t>
            </a:r>
          </a:p>
        </p188:txBody>
      </p188:reply>
      <p188:reply id="{BD53C60C-9EF2-4D9B-8C3B-6E3E215A298B}" authorId="{1D73458A-983D-7B51-B7C2-2DF66EE8096A}" created="2023-06-21T07:25:17.953">
        <p188:txBody>
          <a:bodyPr/>
          <a:lstStyle/>
          <a:p>
            <a:r>
              <a:rPr lang="cs-CZ"/>
              <a:t>A jak si rozdělíme ty části?</a:t>
            </a:r>
          </a:p>
        </p188:txBody>
      </p188:reply>
      <p188:reply id="{36C389C3-C1C0-4DD8-9BCF-925A5F0B279F}" authorId="{1D73458A-983D-7B51-B7C2-2DF66EE8096A}" created="2023-06-21T07:25:48.314">
        <p188:txBody>
          <a:bodyPr/>
          <a:lstStyle/>
          <a:p>
            <a:r>
              <a:rPr lang="cs-CZ"/>
              <a:t>OK, klidně</a:t>
            </a:r>
          </a:p>
        </p188:txBody>
      </p188:reply>
      <p188:reply id="{08F4F529-DDBB-42FF-BE13-6BF019736A7E}" authorId="{1D73458A-983D-7B51-B7C2-2DF66EE8096A}" created="2023-06-21T07:26:21.316">
        <p188:txBody>
          <a:bodyPr/>
          <a:lstStyle/>
          <a:p>
            <a:r>
              <a:rPr lang="cs-CZ"/>
              <a:t>Jo promiň už to vidím v té druhé diskusi</a:t>
            </a:r>
          </a:p>
        </p188:txBody>
      </p188:reply>
      <p188:reply id="{30FB269E-83C2-43E6-80AD-37627B9676E4}" authorId="{E79A8512-6FDB-633A-821A-C0B0BF41A525}" created="2023-06-21T08:00:33.328">
        <p188:txBody>
          <a:bodyPr/>
          <a:lstStyle/>
          <a:p>
            <a:r>
              <a:rPr lang="cs-CZ"/>
              <a:t>Promin, aktualizoval se mi telefon, tak mi nejel hotspot a nebyl jsem připojen</a:t>
            </a:r>
          </a:p>
        </p188:txBody>
      </p188:reply>
    </p188:replyLst>
    <p188:txBody>
      <a:bodyPr/>
      <a:lstStyle/>
      <a:p>
        <a:r>
          <a:rPr lang="cs-CZ"/>
          <a:t>Tady to o čem jsme se bavili: z mě bych tam dal méně textu, posluchači pak neudrží pozornost</a:t>
        </a:r>
      </a:p>
    </p188:txBody>
  </p188:cm>
</p188:cmLst>
</file>

<file path=ppt/comments/modernComment_17A_CF808A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448150-2A14-41EB-8A18-D2672F2C6D32}" authorId="{E79A8512-6FDB-633A-821A-C0B0BF41A525}" created="2023-06-21T08:59:19.679">
    <pc:sldMkLst xmlns:pc="http://schemas.microsoft.com/office/powerpoint/2013/main/command">
      <pc:docMk/>
      <pc:sldMk cId="3481307653" sldId="378"/>
    </pc:sldMkLst>
    <p188:txBody>
      <a:bodyPr/>
      <a:lstStyle/>
      <a:p>
        <a:r>
          <a:rPr lang="cs-CZ"/>
          <a:t>Tady bych to asi ješte trochu natahnul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A593D3-EA8D-4AA3-A93F-1CAD52356DA9}" type="datetime1">
              <a:rPr lang="cs-CZ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12C201-C337-43BA-8ED7-FC6C2D1C2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1081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224257-3FF1-49BD-AB93-E64631C2672F}" type="datetime1">
              <a:rPr lang="cs-CZ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F09DC3-6DA4-49DD-9440-2AF135015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7432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sym typeface="Wingdings" panose="05000000000000000000" pitchFamily="2" charset="2"/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6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2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sym typeface="Wingdings" panose="05000000000000000000" pitchFamily="2" charset="2"/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00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sym typeface="Wingdings" panose="05000000000000000000" pitchFamily="2" charset="2"/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54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1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08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Metoda byla vyvinuta a poprvé použita v roce 1961 fyziky Albertem </a:t>
            </a:r>
            <a:r>
              <a:rPr lang="cs-CZ" err="1"/>
              <a:t>Overnérem</a:t>
            </a:r>
            <a:r>
              <a:rPr lang="cs-CZ"/>
              <a:t> a Gustavem Sigmundem. Tato metoda vychází z poznatků a objevů fyzika Ernesta </a:t>
            </a:r>
            <a:r>
              <a:rPr lang="cs-CZ" err="1"/>
              <a:t>Rutherforda</a:t>
            </a:r>
            <a:r>
              <a:rPr lang="cs-CZ"/>
              <a:t>, který ve svých experimentech se zpětným odrazem částic na tenkých fóliích objevil jádro atomu.</a:t>
            </a:r>
          </a:p>
          <a:p>
            <a:pPr marL="0" indent="0">
              <a:buNone/>
            </a:pPr>
            <a:r>
              <a:rPr lang="cs-CZ" err="1"/>
              <a:t>Rutherfordovy</a:t>
            </a:r>
            <a:r>
              <a:rPr lang="cs-CZ"/>
              <a:t> experimenty provedené na začátku 20. století ukázaly, že atom je složen z malého a silně nabitého jádra, které je obklopeno elektronovou obálkou. Tato převratná </a:t>
            </a:r>
            <a:r>
              <a:rPr lang="cs-CZ" err="1"/>
              <a:t>objeva</a:t>
            </a:r>
            <a:r>
              <a:rPr lang="cs-CZ"/>
              <a:t> posloužila jako základ pro vývoj RBS metody. </a:t>
            </a:r>
          </a:p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00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  <a:p>
            <a:pPr marL="0" indent="0">
              <a:buNone/>
            </a:pPr>
            <a:r>
              <a:rPr lang="cs-CZ"/>
              <a:t>Spočívá v analýze rozptylu vysokoenergetických iontů na materiálu. Základním principem metody je interakce mezi ionty a jádry atomů ve vzorku, která vede k rozptylu a odrazu iontů.</a:t>
            </a:r>
          </a:p>
          <a:p>
            <a:pPr marL="0" indent="0">
              <a:buNone/>
            </a:pPr>
            <a:r>
              <a:rPr lang="cs-CZ"/>
              <a:t>Při provádění RBS je vzorek bombardován svazkem iontů, nejčastěji alfa částic s vysokou energií. Ionty pronikají dovnitř materiálu a interagují s jádry atomů vzorku. Během této interakce dochází k rozptylu iontů pod různými úhly a částice se mohou odrazit zpět.</a:t>
            </a:r>
          </a:p>
          <a:p>
            <a:pPr marL="0" indent="0">
              <a:buNone/>
            </a:pPr>
            <a:r>
              <a:rPr lang="cs-CZ"/>
              <a:t>Intenzita a energie zpětně rozptýlených iontů jsou měřeny pomocí detektorů. Z těchto měření lze získat informace o složení vzorku, hloubkovém profilu prvků a struktuře materiálu. Rozptyl a odraz iontů jsou závislé na hmotnosti a náboji atomových jader ve vzorku, což umožňuje identifikaci a kvantifikaci prvků přítomných ve vzorku.</a:t>
            </a:r>
          </a:p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Princip RBS se dá jednoduše popsat jako a) ztráta energie iontu závislá na vzdálenosti k místu srážky, ta je daná interakcí s elektronovým obalem míjených atomů (viz 3)), b) ztráta části energie při srážce, ta je funkcí poměru hmot a c) další ztráta energie při cestě zpět k povrchu.</a:t>
            </a:r>
            <a:endParaRPr lang="en-US"/>
          </a:p>
          <a:p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42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Př.: Na vzorek dopadá částice s energií 1 </a:t>
            </a:r>
            <a:r>
              <a:rPr lang="cs-CZ" err="1"/>
              <a:t>MeV</a:t>
            </a:r>
            <a:r>
              <a:rPr lang="cs-CZ"/>
              <a:t> a následně se odražení vrací s energií 970 </a:t>
            </a:r>
            <a:r>
              <a:rPr lang="cs-CZ" err="1"/>
              <a:t>KeV</a:t>
            </a:r>
            <a:endParaRPr lang="en-US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41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sym typeface="Wingdings" panose="05000000000000000000" pitchFamily="2" charset="2"/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52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Typ urychlovače AN2500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24257-3FF1-49BD-AB93-E64631C2672F}" type="datetime1">
              <a:rPr lang="cs-CZ" smtClean="0"/>
              <a:pPr>
                <a:defRPr/>
              </a:pPr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9DC3-6DA4-49DD-9440-2AF1350156F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3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5D013-7E9B-4A69-B635-12A140B7D828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09E21-51CE-4DDB-8C48-F2EBCA4571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212BB-8931-4E0A-9A3E-15D2DC94C53D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9DCF9-207D-4B1A-AC1C-E33E5AF3F5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D3C9-93D5-4EFF-9243-6970F27165A3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9B1FE-EEDA-4F29-9B78-0C18FAA2ED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8DA4B-8C6A-47B3-93D7-F7B9EB6A55F5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2AB7D-077D-4418-BA40-6DB826654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2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82BC0-82D7-4F8D-9545-EA47B5E73F5B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DB96-CC67-469D-A14F-844EE0020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9A9F2-ED17-421F-BE58-08276CCB45B7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B2E7C-3785-4830-8E35-FD5127327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F3116-BC61-4DB3-9E25-E3ACDEE1A816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4458E-4CF2-47E6-8657-180904F0DB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73CE5-6D3E-4D1B-888E-61399D2E8FED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22713-FF83-469C-97A2-795F4B062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0F970-2517-49F5-9AE3-481B17A6C7D3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52408-CC5B-441E-9F55-9963BF218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E74F8-5EFA-4177-8443-1718DDAE9659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>
              <a:defRPr/>
            </a:pPr>
            <a:fld id="{651CA98A-EC31-4358-95E2-4A4BBADC9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A257C-CEEB-4A26-BF57-85F9F6A13FD6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24C1B-C9B8-48A6-9A11-E2FBB6AF1B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7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3EC64-9BED-482D-9CF5-E6A596D1533E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6E52C-F5B1-44E2-B788-A0608D551C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94DEA-53C9-4D03-807F-E1428C751D52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3EC38-C31E-4EE9-8DF1-F8798D48E5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F7BEE-32FD-48C4-A1F8-7F1816C28EF9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7B44E-8734-4065-96A3-454A1ABC5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5361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70312-557D-4FD4-B82E-1A5E8A38F4C5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F4736-2F9F-48B0-83B0-C40ADE3D4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FAE04-F259-48C6-BC2C-758959191796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1E42C-4CED-4C61-B88F-69AA16DC22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1BD76-118F-43F3-A201-F4A6CA3C98F2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62EEB-4D8A-415D-947C-E6A525F597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2DF7BEE-32FD-48C4-A1F8-7F1816C28EF9}" type="datetime1">
              <a:rPr lang="cs-CZ" smtClean="0"/>
              <a:pPr>
                <a:defRPr/>
              </a:pPr>
              <a:t>21.06.2023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Adam Říha, KFE ,FJFI, ČVUT v Praze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87B44E-8734-4065-96A3-454A1ABC5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6D_3879820C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A_CF808A0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2_B440540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2024743" y="-12783"/>
            <a:ext cx="10167257" cy="175101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cs-CZ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Určení tloušťky zlaté vrstvy pomocí metody RBS</a:t>
            </a:r>
            <a:endParaRPr lang="cs-CZ" altLang="cs-CZ" sz="500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6068782" y="4282577"/>
            <a:ext cx="45528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Týden vědy na </a:t>
            </a:r>
            <a:r>
              <a:rPr lang="cs-CZ" alt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Jaderce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České vysoké učení technické v Praze</a:t>
            </a:r>
          </a:p>
          <a:p>
            <a:pPr algn="ctr"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Fakulta jaderná a fyzikálně inženýrská</a:t>
            </a:r>
          </a:p>
          <a:p>
            <a:pPr algn="ctr" eaLnBrk="1" hangingPunct="1"/>
            <a:r>
              <a:rPr lang="pt-BR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Ústav technické a experimentální fyziky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2" descr="http://intranet.cvut.cz/pracoviste/odbor-vnejsich-vztahu/obrazky/logo/logo_cv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51" y="4215186"/>
            <a:ext cx="17414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jaderka.fjfi.cvut.cz/sites/default/files/images/fjfi_logo.mensi_nah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05" y="4205756"/>
            <a:ext cx="1527175" cy="13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4CCC21F6-20C2-4339-A664-AE6C3C67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574" y="2067592"/>
            <a:ext cx="73630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Bednář Karel</a:t>
            </a:r>
            <a:r>
              <a:rPr lang="cs-CZ" altLang="cs-CZ" sz="27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Buben Jáchym</a:t>
            </a:r>
            <a:r>
              <a:rPr lang="cs-CZ" altLang="cs-CZ" sz="27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Bobková lucie</a:t>
            </a:r>
            <a:r>
              <a:rPr lang="cs-CZ" altLang="cs-CZ" sz="27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altLang="cs-CZ" sz="27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8D0717-9059-4B4B-9764-721321342F2B}"/>
              </a:ext>
            </a:extLst>
          </p:cNvPr>
          <p:cNvSpPr/>
          <p:nvPr/>
        </p:nvSpPr>
        <p:spPr>
          <a:xfrm>
            <a:off x="3183468" y="2728870"/>
            <a:ext cx="7396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 průmyslová škola Třebíč,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bednark.05@spst.eu</a:t>
            </a:r>
          </a:p>
          <a:p>
            <a:pPr algn="ctr"/>
            <a:r>
              <a:rPr lang="cs-CZ" altLang="cs-CZ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Gymnázium Jana Nerudy Praha,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jachym.buben@outlook.cz</a:t>
            </a:r>
          </a:p>
          <a:p>
            <a:pPr algn="ctr"/>
            <a:r>
              <a:rPr lang="cs-CZ" altLang="cs-CZ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 průmyslová škola Třebíč,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bobkoval.06@spst.eu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872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5799337-44FD-6D82-AA2E-5BECBA70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0"/>
            <a:ext cx="10667999" cy="1752599"/>
          </a:xfrm>
        </p:spPr>
        <p:txBody>
          <a:bodyPr/>
          <a:lstStyle/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Schéma sestavy Van de </a:t>
            </a:r>
            <a:r>
              <a:rPr lang="cs-CZ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Graaffova</a:t>
            </a: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urychlovače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A3CF050-327E-BC09-EC42-B4A8F7E7CA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2375" y="5510213"/>
            <a:ext cx="8116887" cy="107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1</a:t>
            </a:r>
            <a:r>
              <a:rPr lang="cs-CZ"/>
              <a:t> – </a:t>
            </a:r>
            <a:r>
              <a:rPr lang="cs-CZ" err="1"/>
              <a:t>VdG</a:t>
            </a:r>
            <a:r>
              <a:rPr lang="cs-CZ"/>
              <a:t> urychlovač                                     </a:t>
            </a:r>
            <a:r>
              <a:rPr lang="cs-CZ" b="1"/>
              <a:t>2</a:t>
            </a:r>
            <a:r>
              <a:rPr lang="cs-CZ"/>
              <a:t> – </a:t>
            </a:r>
            <a:r>
              <a:rPr lang="cs-CZ" err="1"/>
              <a:t>Iontovod</a:t>
            </a:r>
            <a:endParaRPr lang="cs-CZ"/>
          </a:p>
          <a:p>
            <a:pPr marL="0" indent="0">
              <a:buNone/>
            </a:pPr>
            <a:r>
              <a:rPr lang="cs-CZ" b="1"/>
              <a:t>3</a:t>
            </a:r>
            <a:r>
              <a:rPr lang="cs-CZ"/>
              <a:t> – Vychylovací magnet                           </a:t>
            </a:r>
            <a:r>
              <a:rPr lang="cs-CZ" b="1"/>
              <a:t>4</a:t>
            </a:r>
            <a:r>
              <a:rPr lang="cs-CZ"/>
              <a:t> – Vakuová komora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2874A0-45E4-1A07-0B5B-5205682D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4" y="1611472"/>
            <a:ext cx="9769687" cy="3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8B7A08-3698-92AF-DF6A-10358732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65" y="55851"/>
            <a:ext cx="10018713" cy="1752599"/>
          </a:xfrm>
        </p:spPr>
        <p:txBody>
          <a:bodyPr/>
          <a:lstStyle/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Aparatura měření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8C5670-CD3F-7C67-29F3-CE402F32A6DD}"/>
              </a:ext>
            </a:extLst>
          </p:cNvPr>
          <p:cNvSpPr txBox="1"/>
          <p:nvPr/>
        </p:nvSpPr>
        <p:spPr>
          <a:xfrm>
            <a:off x="1652954" y="1808450"/>
            <a:ext cx="237978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/>
              <a:t>1</a:t>
            </a:r>
            <a:r>
              <a:rPr lang="cs-CZ" sz="2000" dirty="0"/>
              <a:t>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iontovodu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soustavy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Tok iontů na vzorek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Vzorek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Tok odražených iontů do detektoru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E56E29-7D5D-E4AE-92BC-BFA1BECD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81" y="1808450"/>
            <a:ext cx="7349449" cy="43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BA32EB5-2BF9-653F-1C15-52C4B470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024" y="329588"/>
            <a:ext cx="10018713" cy="1752599"/>
          </a:xfrm>
        </p:spPr>
        <p:txBody>
          <a:bodyPr/>
          <a:lstStyle/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Vzorky</a:t>
            </a:r>
          </a:p>
        </p:txBody>
      </p:sp>
      <p:pic>
        <p:nvPicPr>
          <p:cNvPr id="3" name="Zástupný obsah 2" descr="Obsah obrázku flétna/dudy, ocel, interiér&#10;&#10;Popis byl vytvořen automaticky">
            <a:extLst>
              <a:ext uri="{FF2B5EF4-FFF2-40B4-BE49-F238E27FC236}">
                <a16:creationId xmlns:a16="http://schemas.microsoft.com/office/drawing/2014/main" id="{4DB422E2-79A4-08BC-2CCD-16FEE3B9F7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721368" y="1784531"/>
            <a:ext cx="7271340" cy="4870407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0711F6E-89A9-BA2B-5BE3-28A592CB7D97}"/>
              </a:ext>
            </a:extLst>
          </p:cNvPr>
          <p:cNvSpPr txBox="1"/>
          <p:nvPr/>
        </p:nvSpPr>
        <p:spPr>
          <a:xfrm>
            <a:off x="1831034" y="3078649"/>
            <a:ext cx="227204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Zlatá fólie                     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Zlatá vrstva napařená na silikonový substrát</a:t>
            </a:r>
          </a:p>
        </p:txBody>
      </p:sp>
    </p:spTree>
    <p:extLst>
      <p:ext uri="{BB962C8B-B14F-4D97-AF65-F5344CB8AC3E}">
        <p14:creationId xmlns:p14="http://schemas.microsoft.com/office/powerpoint/2010/main" val="185067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EFD205-B1C2-4495-8274-DB9026F9D49F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8" descr="Obsah obrázku diagram&#10;&#10;Popis se vygeneroval automaticky.">
            <a:extLst>
              <a:ext uri="{FF2B5EF4-FFF2-40B4-BE49-F238E27FC236}">
                <a16:creationId xmlns:a16="http://schemas.microsoft.com/office/drawing/2014/main" id="{9B190D9C-1F8D-404C-E673-9F66845E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69" y="440636"/>
            <a:ext cx="7185803" cy="57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 descr="Obsah obrázku text, diagram, snímek obrazovky, Vykreslený graf&#10;&#10;Popis byl vytvořen automaticky">
            <a:extLst>
              <a:ext uri="{FF2B5EF4-FFF2-40B4-BE49-F238E27FC236}">
                <a16:creationId xmlns:a16="http://schemas.microsoft.com/office/drawing/2014/main" id="{EDF05CF2-8260-83E3-0BFD-88E48EE76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00754" y="533516"/>
            <a:ext cx="8850386" cy="5985521"/>
          </a:xfrm>
        </p:spPr>
      </p:pic>
    </p:spTree>
    <p:extLst>
      <p:ext uri="{BB962C8B-B14F-4D97-AF65-F5344CB8AC3E}">
        <p14:creationId xmlns:p14="http://schemas.microsoft.com/office/powerpoint/2010/main" val="241639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bsah obrázku tabulka&#10;&#10;Popis se vygeneroval automaticky.">
            <a:extLst>
              <a:ext uri="{FF2B5EF4-FFF2-40B4-BE49-F238E27FC236}">
                <a16:creationId xmlns:a16="http://schemas.microsoft.com/office/drawing/2014/main" id="{97704232-0CA1-2934-699A-CA5C8F896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72" y="585030"/>
            <a:ext cx="9701840" cy="56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743867" y="959217"/>
            <a:ext cx="9759156" cy="49079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altLang="cs-CZ" dirty="0">
                <a:latin typeface="Times New Roman"/>
                <a:cs typeface="Times New Roman"/>
              </a:rPr>
              <a:t>Na </a:t>
            </a:r>
            <a:r>
              <a:rPr lang="cs-CZ" altLang="cs-CZ" dirty="0" err="1">
                <a:latin typeface="Times New Roman"/>
                <a:cs typeface="Times New Roman"/>
              </a:rPr>
              <a:t>VdG</a:t>
            </a:r>
            <a:r>
              <a:rPr lang="cs-CZ" altLang="cs-CZ" dirty="0">
                <a:latin typeface="Times New Roman"/>
                <a:cs typeface="Times New Roman"/>
              </a:rPr>
              <a:t> urychlovači jsme RBS metodou určili složení a šířku vrstev vzorku, na základě množství energií odražených částic.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687513" y="172720"/>
            <a:ext cx="1026664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200" b="1">
                <a:latin typeface="Arial"/>
                <a:cs typeface="Arial"/>
              </a:rPr>
              <a:t>Závěr</a:t>
            </a:r>
            <a:endParaRPr lang="cs-CZ" altLang="cs-CZ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EFD205-B1C2-4495-8274-DB9026F9D49F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76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766E6-66E1-D16F-1C29-50F0129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Poděkování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6015714" cy="3124201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Ústav technické a experimentální fyziky</a:t>
            </a:r>
            <a:endParaRPr lang="cs-CZ" altLang="cs-CZ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Rudolf Sýkora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Tomáš Slavíček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Zdeněk Kohout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68D86B1-FC37-2BC3-3A04-35924A8D183B}"/>
              </a:ext>
            </a:extLst>
          </p:cNvPr>
          <p:cNvSpPr txBox="1">
            <a:spLocks/>
          </p:cNvSpPr>
          <p:nvPr/>
        </p:nvSpPr>
        <p:spPr>
          <a:xfrm>
            <a:off x="6607969" y="2666998"/>
            <a:ext cx="489505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FJFI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Organizátoři TV@J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Vojtěch Svoboda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Karel Kolář</a:t>
            </a:r>
          </a:p>
        </p:txBody>
      </p:sp>
    </p:spTree>
    <p:extLst>
      <p:ext uri="{BB962C8B-B14F-4D97-AF65-F5344CB8AC3E}">
        <p14:creationId xmlns:p14="http://schemas.microsoft.com/office/powerpoint/2010/main" val="304004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2024743" y="-12783"/>
            <a:ext cx="10167257" cy="175101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cs-CZ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Určení tloušťky zlaté vrstvy pomocí metody RBS</a:t>
            </a:r>
            <a:endParaRPr lang="cs-CZ" altLang="cs-CZ" sz="500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6068782" y="4282577"/>
            <a:ext cx="45528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Týden vědy na </a:t>
            </a:r>
            <a:r>
              <a:rPr lang="cs-CZ" alt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Jaderce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České vysoké učení technické v Praze</a:t>
            </a:r>
          </a:p>
          <a:p>
            <a:pPr algn="ctr" eaLnBrk="1" hangingPunct="1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Fakulta jaderná a fyzikálně inženýrská</a:t>
            </a:r>
          </a:p>
          <a:p>
            <a:pPr algn="ctr" eaLnBrk="1" hangingPunct="1"/>
            <a:r>
              <a:rPr lang="pt-BR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Ústav technické a experimentální fyziky</a:t>
            </a: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2" descr="http://intranet.cvut.cz/pracoviste/odbor-vnejsich-vztahu/obrazky/logo/logo_cv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51" y="4215186"/>
            <a:ext cx="17414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jaderka.fjfi.cvut.cz/sites/default/files/images/fjfi_logo.mensi_nah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05" y="4205756"/>
            <a:ext cx="1527175" cy="13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4CCC21F6-20C2-4339-A664-AE6C3C67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574" y="2067592"/>
            <a:ext cx="73630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Bednář Karel</a:t>
            </a:r>
            <a:r>
              <a:rPr lang="cs-CZ" altLang="cs-CZ" sz="27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Buben Jáchym</a:t>
            </a:r>
            <a:r>
              <a:rPr lang="cs-CZ" altLang="cs-CZ" sz="27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Bobková lucie</a:t>
            </a:r>
            <a:r>
              <a:rPr lang="cs-CZ" altLang="cs-CZ" sz="27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altLang="cs-CZ" sz="27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8D0717-9059-4B4B-9764-721321342F2B}"/>
              </a:ext>
            </a:extLst>
          </p:cNvPr>
          <p:cNvSpPr/>
          <p:nvPr/>
        </p:nvSpPr>
        <p:spPr>
          <a:xfrm>
            <a:off x="3183468" y="2728870"/>
            <a:ext cx="7396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 průmyslová škola Třebíč,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bednark.05@spst.eu</a:t>
            </a:r>
          </a:p>
          <a:p>
            <a:pPr algn="ctr"/>
            <a:r>
              <a:rPr lang="cs-CZ" altLang="cs-CZ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Gymnázium Jana Nerudy Praha,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jachym.buben@outlook.cz</a:t>
            </a:r>
          </a:p>
          <a:p>
            <a:pPr algn="ctr"/>
            <a:r>
              <a:rPr lang="cs-CZ" altLang="cs-CZ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Střední průmyslová škola Třebíč,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bobkoval.06@spst.eu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5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743867" y="959217"/>
            <a:ext cx="9759156" cy="4907913"/>
          </a:xfrm>
        </p:spPr>
        <p:txBody>
          <a:bodyPr anchor="t">
            <a:normAutofit/>
          </a:bodyPr>
          <a:lstStyle/>
          <a:p>
            <a:r>
              <a:rPr lang="cs-CZ" altLang="cs-CZ" b="1" dirty="0">
                <a:latin typeface="Times New Roman"/>
                <a:cs typeface="Times New Roman"/>
              </a:rPr>
              <a:t>Úvod</a:t>
            </a:r>
            <a:endParaRPr lang="cs-CZ" altLang="cs-CZ" dirty="0">
              <a:latin typeface="Times New Roman"/>
              <a:cs typeface="Times New Roman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metody RBS</a:t>
            </a:r>
          </a:p>
          <a:p>
            <a:pPr>
              <a:buClr>
                <a:srgbClr val="1287C3"/>
              </a:buClr>
            </a:pPr>
            <a:r>
              <a:rPr lang="cs-CZ" dirty="0">
                <a:latin typeface="Times New Roman"/>
                <a:cs typeface="Times New Roman"/>
              </a:rPr>
              <a:t>Princip metody RBS</a:t>
            </a:r>
            <a:endParaRPr lang="cs-CZ" altLang="cs-CZ" dirty="0">
              <a:latin typeface="Times New Roman"/>
              <a:cs typeface="Times New Roman"/>
            </a:endParaRPr>
          </a:p>
          <a:p>
            <a:pPr eaLnBrk="1" hangingPunct="1"/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Experimentální část</a:t>
            </a:r>
          </a:p>
          <a:p>
            <a:r>
              <a:rPr lang="cs-CZ" altLang="cs-CZ" dirty="0">
                <a:latin typeface="Times New Roman"/>
                <a:cs typeface="Times New Roman"/>
              </a:rPr>
              <a:t>Určení </a:t>
            </a:r>
            <a:r>
              <a:rPr lang="cs-CZ" dirty="0">
                <a:latin typeface="Times New Roman"/>
                <a:cs typeface="Times New Roman"/>
              </a:rPr>
              <a:t>tloušťky </a:t>
            </a:r>
            <a:r>
              <a:rPr lang="cs-CZ" altLang="cs-CZ" dirty="0">
                <a:latin typeface="Times New Roman"/>
                <a:cs typeface="Times New Roman"/>
              </a:rPr>
              <a:t>napařené zlaté vrstvy na silikonovém substrátu</a:t>
            </a:r>
          </a:p>
          <a:p>
            <a:r>
              <a:rPr lang="cs-CZ" altLang="cs-CZ" dirty="0">
                <a:latin typeface="Times New Roman"/>
                <a:cs typeface="Times New Roman"/>
              </a:rPr>
              <a:t>Určení tloušťky Zlaté folie</a:t>
            </a:r>
          </a:p>
          <a:p>
            <a:r>
              <a:rPr lang="cs-CZ" altLang="cs-CZ" b="1" dirty="0">
                <a:latin typeface="Times New Roman"/>
                <a:cs typeface="Times New Roman"/>
              </a:rPr>
              <a:t>Závěr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687513" y="172720"/>
            <a:ext cx="1026664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endParaRPr lang="cs-CZ" altLang="cs-CZ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EFD205-B1C2-4495-8274-DB9026F9D49F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743867" y="959217"/>
            <a:ext cx="9759156" cy="4907913"/>
          </a:xfrm>
        </p:spPr>
        <p:txBody>
          <a:bodyPr anchor="t">
            <a:normAutofit/>
          </a:bodyPr>
          <a:lstStyle/>
          <a:p>
            <a:r>
              <a:rPr lang="cs-CZ" altLang="cs-CZ" b="1" dirty="0" err="1">
                <a:latin typeface="Times New Roman"/>
                <a:cs typeface="Times New Roman"/>
              </a:rPr>
              <a:t>Rutherfordova</a:t>
            </a:r>
            <a:r>
              <a:rPr lang="cs-CZ" altLang="cs-CZ" b="1" dirty="0">
                <a:latin typeface="Times New Roman"/>
                <a:cs typeface="Times New Roman"/>
              </a:rPr>
              <a:t> metoda zpětného odraz – </a:t>
            </a:r>
            <a:r>
              <a:rPr lang="cs-CZ" altLang="cs-CZ" dirty="0" err="1">
                <a:latin typeface="Times New Roman"/>
                <a:cs typeface="Times New Roman"/>
              </a:rPr>
              <a:t>Rutherford</a:t>
            </a:r>
            <a:r>
              <a:rPr lang="cs-CZ" altLang="cs-CZ" dirty="0">
                <a:latin typeface="Times New Roman"/>
                <a:cs typeface="Times New Roman"/>
              </a:rPr>
              <a:t> </a:t>
            </a:r>
            <a:r>
              <a:rPr lang="cs-CZ" altLang="cs-CZ" dirty="0" err="1">
                <a:latin typeface="Times New Roman"/>
                <a:cs typeface="Times New Roman"/>
              </a:rPr>
              <a:t>backscattering</a:t>
            </a:r>
            <a:r>
              <a:rPr lang="cs-CZ" altLang="cs-CZ" dirty="0">
                <a:latin typeface="Times New Roman"/>
                <a:cs typeface="Times New Roman"/>
              </a:rPr>
              <a:t> </a:t>
            </a:r>
            <a:r>
              <a:rPr lang="cs-CZ" altLang="cs-CZ" dirty="0" err="1">
                <a:latin typeface="Times New Roman"/>
                <a:cs typeface="Times New Roman"/>
              </a:rPr>
              <a:t>method</a:t>
            </a:r>
            <a:r>
              <a:rPr lang="cs-CZ" altLang="cs-CZ" dirty="0">
                <a:latin typeface="Times New Roman"/>
                <a:cs typeface="Times New Roman"/>
              </a:rPr>
              <a:t> – RBS</a:t>
            </a:r>
            <a:endParaRPr lang="cs-CZ" dirty="0"/>
          </a:p>
          <a:p>
            <a:pPr>
              <a:buClr>
                <a:srgbClr val="1287C3"/>
              </a:buClr>
            </a:pPr>
            <a:r>
              <a:rPr lang="cs-CZ" altLang="cs-CZ" dirty="0">
                <a:latin typeface="Times New Roman"/>
                <a:cs typeface="Times New Roman"/>
              </a:rPr>
              <a:t>Proud iontů se odráží od vzorku</a:t>
            </a:r>
          </a:p>
          <a:p>
            <a:pPr>
              <a:buClr>
                <a:srgbClr val="1287C3"/>
              </a:buClr>
            </a:pPr>
            <a:r>
              <a:rPr lang="cs-CZ" altLang="cs-CZ" dirty="0">
                <a:latin typeface="Times New Roman"/>
                <a:cs typeface="Times New Roman"/>
              </a:rPr>
              <a:t>Je třeba urychlovač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687513" y="172720"/>
            <a:ext cx="1026664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endParaRPr lang="cs-CZ" altLang="cs-CZ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EFD205-B1C2-4495-8274-DB9026F9D49F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5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574800" y="20320"/>
            <a:ext cx="10226956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3200" b="1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0BDAE-E92B-0521-996A-B24D9454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29430"/>
            <a:ext cx="10018713" cy="87336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metody RBS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C8C8A-649F-DF2F-2926-5C754178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9539"/>
            <a:ext cx="10018713" cy="45016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 – metoda poprvé použita fyziky Albertem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Overnérem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Gustavem Sigmundem.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z poznatků a objevů Ernsta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Rutherforda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objevil jádro atomu na základě zpětného odrazu.</a:t>
            </a:r>
          </a:p>
          <a:p>
            <a:pPr>
              <a:buFontTx/>
              <a:buChar char="-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Rutherfordovy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ukazují, že atom je tvořen z malého nabitého jádra a elektronové obálky.</a:t>
            </a:r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4F3D520E-8BDB-34F9-8EF8-5EB5C5EF88CA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7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574800" y="20320"/>
            <a:ext cx="10226956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3200" b="1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0BDAE-E92B-0521-996A-B24D9454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29430"/>
            <a:ext cx="10018713" cy="87336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RBS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C8C8A-649F-DF2F-2926-5C754178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9539"/>
            <a:ext cx="10018713" cy="450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RBS se dá zjednodušeně popsat jako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ztráta energie iontu závislá na vzdálenosti k místu srážky, ta je daná interakcí s elektronovým obalem míjených atomů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ztráta části energie při srážce, ta je funkcí poměru hmot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další ztráta energie při cestě zpět k povrchu.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4F3D520E-8BDB-34F9-8EF8-5EB5C5EF88CA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146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574800" y="20320"/>
            <a:ext cx="10226956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3200" b="1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0BDAE-E92B-0521-996A-B24D9454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29430"/>
            <a:ext cx="10018713" cy="873369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Metodu RBS popisují základní fyzikální jevy: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C8C8A-649F-DF2F-2926-5C754178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9539"/>
            <a:ext cx="10018713" cy="45016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Kinematický faktor popisuje přenos energie elastické dvojné srážky, závisí na</a:t>
            </a:r>
          </a:p>
          <a:p>
            <a:pPr marL="0" indent="0"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Poměrech hmotností, úhlu rozptylu, a je založen na základních fyzikálních zákonech zachování energie a impulsu; tento proces umožňuje 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hmotnostní rozlišení.</a:t>
            </a:r>
            <a:endParaRPr lang="cs-CZ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Brzdné působení při průchodu iontu hmotou vzorku, energetické ztráty jsou dány</a:t>
            </a:r>
          </a:p>
          <a:p>
            <a:pPr marL="0" indent="0"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interakcemi mezi iontem, elektrony a jádry atomů vzorku. Proces umožňující </a:t>
            </a:r>
            <a: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hloubkové rozlišení.</a:t>
            </a:r>
            <a:endParaRPr lang="cs-CZ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4F3D520E-8BDB-34F9-8EF8-5EB5C5EF88CA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9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574800" y="20320"/>
            <a:ext cx="10226956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3200" b="1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12A6E44-9DC3-3709-0C18-0259A096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 odrazu částice</a:t>
            </a:r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4F3D520E-8BDB-34F9-8EF8-5EB5C5EF88CA}"/>
              </a:ext>
            </a:extLst>
          </p:cNvPr>
          <p:cNvSpPr txBox="1">
            <a:spLocks/>
          </p:cNvSpPr>
          <p:nvPr/>
        </p:nvSpPr>
        <p:spPr>
          <a:xfrm>
            <a:off x="2495180" y="615383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sz="1600" b="1" baseline="3000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Analytical techniques | Laboratory of Material Analysis with Ion Beams">
            <a:extLst>
              <a:ext uri="{FF2B5EF4-FFF2-40B4-BE49-F238E27FC236}">
                <a16:creationId xmlns:a16="http://schemas.microsoft.com/office/drawing/2014/main" id="{6810AFAA-E245-31C0-A84C-8CD0A4FD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74" y="2609349"/>
            <a:ext cx="3952264" cy="34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3973321-10F7-296A-B214-B397B093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6" y="3197796"/>
            <a:ext cx="6501701" cy="22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Experimentální výsledky</a:t>
            </a:r>
          </a:p>
        </p:txBody>
      </p:sp>
    </p:spTree>
    <p:extLst>
      <p:ext uri="{BB962C8B-B14F-4D97-AF65-F5344CB8AC3E}">
        <p14:creationId xmlns:p14="http://schemas.microsoft.com/office/powerpoint/2010/main" val="180628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BDC23BD-787B-6ABE-0D72-8ACB9835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4166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Niob-kobaltová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multivrstva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E620EC-AECA-E897-7E47-C3C389F7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27" y="1485933"/>
            <a:ext cx="7849280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2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A4C9C9A223E649AB63766634B065D1" ma:contentTypeVersion="8" ma:contentTypeDescription="Vytvoří nový dokument" ma:contentTypeScope="" ma:versionID="0c8ae9530cde149c04b2c7738ddc58aa">
  <xsd:schema xmlns:xsd="http://www.w3.org/2001/XMLSchema" xmlns:xs="http://www.w3.org/2001/XMLSchema" xmlns:p="http://schemas.microsoft.com/office/2006/metadata/properties" xmlns:ns3="173e4c99-cd58-44a8-85b6-cf7550f24ae5" xmlns:ns4="d04c2b92-803a-4129-9c58-8edd00bcf5be" targetNamespace="http://schemas.microsoft.com/office/2006/metadata/properties" ma:root="true" ma:fieldsID="daff87974349836949f16bc9102505d4" ns3:_="" ns4:_="">
    <xsd:import namespace="173e4c99-cd58-44a8-85b6-cf7550f24ae5"/>
    <xsd:import namespace="d04c2b92-803a-4129-9c58-8edd00bcf5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e4c99-cd58-44a8-85b6-cf7550f2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c2b92-803a-4129-9c58-8edd00bcf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3e4c99-cd58-44a8-85b6-cf7550f24a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00239C-0791-483A-B34A-4FDA47C7C6C7}">
  <ds:schemaRefs>
    <ds:schemaRef ds:uri="173e4c99-cd58-44a8-85b6-cf7550f24ae5"/>
    <ds:schemaRef ds:uri="d04c2b92-803a-4129-9c58-8edd00bcf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19A091-A2D0-4F97-BC5C-630C9FF06357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d04c2b92-803a-4129-9c58-8edd00bcf5be"/>
    <ds:schemaRef ds:uri="173e4c99-cd58-44a8-85b6-cf7550f24ae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74129B-B877-4180-A819-9CC86F700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</TotalTime>
  <Words>786</Words>
  <Application>Microsoft Office PowerPoint</Application>
  <PresentationFormat>Širokoúhlá obrazovka</PresentationFormat>
  <Paragraphs>110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Paralaxa</vt:lpstr>
      <vt:lpstr>Určení tloušťky zlaté vrstvy pomocí metody RBS</vt:lpstr>
      <vt:lpstr>Prezentace aplikace PowerPoint</vt:lpstr>
      <vt:lpstr>Prezentace aplikace PowerPoint</vt:lpstr>
      <vt:lpstr>Vznik metody RBS</vt:lpstr>
      <vt:lpstr>Princip RBS</vt:lpstr>
      <vt:lpstr>Metodu RBS popisují základní fyzikální jevy:</vt:lpstr>
      <vt:lpstr>Vizualizace odrazu částice</vt:lpstr>
      <vt:lpstr>Prezentace aplikace PowerPoint</vt:lpstr>
      <vt:lpstr>Niob-kobaltová multivrstva</vt:lpstr>
      <vt:lpstr>Schéma sestavy Van de Graaffova urychlovače</vt:lpstr>
      <vt:lpstr>Aparatura měření</vt:lpstr>
      <vt:lpstr>Vzorky</vt:lpstr>
      <vt:lpstr>Prezentace aplikace PowerPoint</vt:lpstr>
      <vt:lpstr>Prezentace aplikace PowerPoint</vt:lpstr>
      <vt:lpstr>Prezentace aplikace PowerPoint</vt:lpstr>
      <vt:lpstr>Prezentace aplikace PowerPoint</vt:lpstr>
      <vt:lpstr>Poděkování</vt:lpstr>
      <vt:lpstr>Určení tloušťky zlaté vrstvy pomocí metody 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Výbojkově čerpané pevnolátkové lasery pracující s ionty Tm3+</dc:title>
  <dc:creator>Účet Microsoft</dc:creator>
  <cp:lastModifiedBy>Bednář Karel</cp:lastModifiedBy>
  <cp:revision>2</cp:revision>
  <dcterms:created xsi:type="dcterms:W3CDTF">2014-03-09T12:45:13Z</dcterms:created>
  <dcterms:modified xsi:type="dcterms:W3CDTF">2023-06-21T17:03:40Z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0x010100E9A4C9C9A223E649AB63766634B065D1</vt:lpwstr>
  </property>
</Properties>
</file>