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61" r:id="rId6"/>
    <p:sldId id="265" r:id="rId7"/>
    <p:sldId id="258" r:id="rId8"/>
    <p:sldId id="262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A828C-7C41-0D92-C288-55D06EF01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BC2852-0D24-C88B-9B07-33766C53D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2C09E6-83EA-FED9-DD4C-A8A84003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C6851-0257-BD1B-4C94-D6B7DAE8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CA137-2449-5079-FCB4-3EA31C56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8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3BB60-28A9-D025-B452-13B51A48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375EBD-7517-A863-6EEE-373C8AF6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42248-65AF-DF47-9428-8956E8BC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87EC70-1DD5-C2A6-ED7D-CBC0CF3A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402ADF-1F36-A1BE-53F0-52F3E1FA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2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BC1F14-67CF-EB42-A50B-5235E3C21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2777C8-E90B-7E65-07CB-37481E258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90BE5-4EB5-8F37-9E30-8BC9AB3F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E3869B-82BF-AFE0-BE72-309FD2B1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E8BF6D-7505-AE13-C56A-8658CFB2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F92C-7C7B-CC82-5A43-3AB57860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F9DB5-FB03-18E5-8734-9AEFF4CB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A018B3-EDD8-7D80-43EB-8BFEA1BB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20D4B-3987-41BC-E6A1-679B869F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F672B-E594-A778-7223-0EB31F05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8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D5BD1-E9A3-2B64-5388-E22F2EFC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E289F-CD30-9715-B75C-B67AEE78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396EE-6D67-C8FA-2102-0282091A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41D7B7-9F49-C06B-AFBF-240B54D1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F437DA-0B8A-E472-B99C-76CC8407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35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E3B77-4272-E70F-A78C-620ED58D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3ABE7-1A0B-B0D1-9735-1D33B2E6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9118F1-6D7F-7141-6CAE-DC3CE866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DE7177-4A22-9DD5-D0CF-2B3F08EA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FDD483-A71E-B195-99F7-F2A4016E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C99FC5-C708-F907-96D6-DE254102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0960-0B1A-0BE6-E179-0D4B2EEC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A62875-E974-A53A-2236-2BEBF1D1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752331-43B2-D700-E0F1-4BA20070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8D2ADB-140C-FC31-038B-CF6E2EABD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1940B4-3F1D-09A4-97A9-5C038E2DA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869F65-8461-4B39-A111-85DDC2D4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85829F-2E23-20FA-A7D4-57EA3100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04139A-E053-D707-4205-575D66F4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9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68900-7D47-A888-2816-32D46613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D0B169-190F-DD04-8E39-6DAE37AB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1C8F08-83B0-1560-6A3F-048EEAD2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CA420A-3643-BDBF-7FED-21B41BC0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7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08688-1560-3C66-B44C-9EAEC546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5E286B-85AA-0D60-712B-0845218A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C9F0C6-0ACA-FD13-BC98-617AE459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EFBDD-3A88-D98E-6691-F9561F98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47A87-0F95-56D1-CD91-F994E8CC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E87F73-5BCD-70A6-45AD-6BEC53123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848077-5292-9129-F0A9-AFA6E683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5FD25A-5B04-80FF-AE6C-26F6495B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06AEC8-330F-E74F-6590-407E4F1C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DA03-60A1-F8F0-B845-EDCEED9C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A72AA8-38E0-369A-4FDF-BF7EFA0FF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8AD2FD-4CEB-FB8A-9BEC-C28E0B2A6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3EF84F-222F-58ED-A480-22A4727D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30F0FB-DA9D-8EFF-47D7-57EB0224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A0491C-E73C-5EEB-5F2C-92ED78AE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4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13855E-C3B2-E4B7-E5C8-50825741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AE9BC7-76F0-E4A0-4FCD-194733DF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A0450-DBEF-D80B-9F38-89120A1EF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91B3-E032-4712-A653-613735570661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DFDB60-871A-D846-D118-13F489CDA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FC3B5-C191-846E-BA72-97F04825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AB67-2401-42D5-832B-2C786B16A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5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1717E-5307-A966-B387-5CA42D77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722" y="1214438"/>
            <a:ext cx="10288555" cy="2387600"/>
          </a:xfrm>
        </p:spPr>
        <p:txBody>
          <a:bodyPr/>
          <a:lstStyle/>
          <a:p>
            <a:r>
              <a:rPr lang="cs-CZ" dirty="0"/>
              <a:t>Chemické změny v důsledku ozáření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DF849-FB50-46D8-767B-7C39CA217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98993"/>
            <a:ext cx="9144000" cy="1655762"/>
          </a:xfrm>
        </p:spPr>
        <p:txBody>
          <a:bodyPr/>
          <a:lstStyle/>
          <a:p>
            <a:r>
              <a:rPr lang="cs-CZ" dirty="0"/>
              <a:t>Valentina Dorazilová, Jakub Šrámek, Ema Štechová, Jan Matěj Višňák</a:t>
            </a:r>
          </a:p>
        </p:txBody>
      </p:sp>
    </p:spTree>
    <p:extLst>
      <p:ext uri="{BB962C8B-B14F-4D97-AF65-F5344CB8AC3E}">
        <p14:creationId xmlns:p14="http://schemas.microsoft.com/office/powerpoint/2010/main" val="253589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C7E88-36A8-0C01-F602-8D1C442C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koncentrace OH na době ozařování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CFCA72-E7CF-C4C8-7DF6-738F58FD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59" y="1690688"/>
            <a:ext cx="9783882" cy="46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3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9552383-B76B-F6D6-C9D9-A63926E33871}"/>
              </a:ext>
            </a:extLst>
          </p:cNvPr>
          <p:cNvSpPr txBox="1"/>
          <p:nvPr/>
        </p:nvSpPr>
        <p:spPr>
          <a:xfrm>
            <a:off x="642086" y="1967061"/>
            <a:ext cx="8968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 ozářených roztocích jsme pozorovali intenzivní luminiscenci 2-hydroxytereftalátu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 přítomnosti ethanolu byl pozorován mnohem nižší nárůst intenzity luminiscence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Ethanol vychytává OH radikály a má tedy částečně </a:t>
            </a:r>
            <a:r>
              <a:rPr lang="cs-CZ" sz="2800" dirty="0" err="1"/>
              <a:t>radioprotektivní</a:t>
            </a:r>
            <a:r>
              <a:rPr lang="cs-CZ" sz="2800" dirty="0"/>
              <a:t> účinek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8CF360-7870-5B8D-F520-A9BA13448413}"/>
              </a:ext>
            </a:extLst>
          </p:cNvPr>
          <p:cNvSpPr txBox="1"/>
          <p:nvPr/>
        </p:nvSpPr>
        <p:spPr>
          <a:xfrm>
            <a:off x="1183262" y="796709"/>
            <a:ext cx="5738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Výsledek pozorování</a:t>
            </a:r>
          </a:p>
        </p:txBody>
      </p:sp>
    </p:spTree>
    <p:extLst>
      <p:ext uri="{BB962C8B-B14F-4D97-AF65-F5344CB8AC3E}">
        <p14:creationId xmlns:p14="http://schemas.microsoft.com/office/powerpoint/2010/main" val="47874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B83D1-4D09-87C6-37A5-C3CD9F82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5AB23-F843-55A8-85EC-2A7C74F4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4211"/>
            <a:ext cx="10515600" cy="2332751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JARÝ, Vítězslav; PEJCHAL, Jan. </a:t>
            </a:r>
            <a:r>
              <a:rPr lang="cs-CZ" sz="20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Scintilační materiály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Academia, 2023. ISBN 978-80-200-3283-6.</a:t>
            </a:r>
          </a:p>
          <a:p>
            <a:r>
              <a:rPr lang="cs-CZ" sz="2000" b="0" i="0" dirty="0">
                <a:solidFill>
                  <a:srgbClr val="333333"/>
                </a:solidFill>
                <a:effectLst/>
                <a:latin typeface="-apple-system"/>
              </a:rPr>
              <a:t>Mun 2018,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-apple-system"/>
              </a:rPr>
              <a:t>doi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-apple-system"/>
              </a:rPr>
              <a:t>: 10.1007/s12272-018-1083-6</a:t>
            </a:r>
          </a:p>
          <a:p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ČUBA, Václav; BÁRTA, Jan; PROCHÁZKOVÁ, Lenka. </a:t>
            </a:r>
            <a:r>
              <a:rPr lang="cs-CZ" sz="20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Praktikum z radiační chemie a fotochemie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V Praze: České vysoké učení technické, 2018. ISBN 978-80-01-06384-2.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1CAEC13-CF57-563C-6712-8F06D47D3259}"/>
              </a:ext>
            </a:extLst>
          </p:cNvPr>
          <p:cNvSpPr txBox="1">
            <a:spLocks/>
          </p:cNvSpPr>
          <p:nvPr/>
        </p:nvSpPr>
        <p:spPr>
          <a:xfrm>
            <a:off x="838200" y="1167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843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C6A53-B2F6-A506-5AFB-90E9A568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FA5E1BA-F8D1-9271-1A42-056719626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46923"/>
                <a:ext cx="10515600" cy="4351338"/>
              </a:xfrm>
            </p:spPr>
            <p:txBody>
              <a:bodyPr/>
              <a:lstStyle/>
              <a:p>
                <a:r>
                  <a:rPr lang="cs-CZ" dirty="0"/>
                  <a:t>Radiolýza: H</a:t>
                </a:r>
                <a:r>
                  <a:rPr lang="cs-CZ" baseline="-25000" dirty="0"/>
                  <a:t>2</a:t>
                </a:r>
                <a:r>
                  <a:rPr lang="cs-CZ" dirty="0"/>
                  <a:t>O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r>
                  <a:rPr lang="cs-CZ" dirty="0"/>
                  <a:t>Ověření vzniku OH radikálů při ozáření vody RTG zářením</a:t>
                </a:r>
              </a:p>
              <a:p>
                <a:r>
                  <a:rPr lang="cs-CZ" dirty="0"/>
                  <a:t>Porovnání koncentrace OH radikálů v přítomnosti ethanolu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FA5E1BA-F8D1-9271-1A42-056719626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46923"/>
                <a:ext cx="10515600" cy="4351338"/>
              </a:xfrm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5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🔥 Yellow CB Light PNG Images Download | CBEditz">
            <a:extLst>
              <a:ext uri="{FF2B5EF4-FFF2-40B4-BE49-F238E27FC236}">
                <a16:creationId xmlns:a16="http://schemas.microsoft.com/office/drawing/2014/main" id="{FA368CBA-EFA8-93B4-0DDA-996A31D51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20637" r="17802" b="21088"/>
          <a:stretch/>
        </p:blipFill>
        <p:spPr bwMode="auto">
          <a:xfrm>
            <a:off x="6096000" y="2829346"/>
            <a:ext cx="4223658" cy="42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881AC2-4C25-6F62-A8F5-4FECD83A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3" y="2313992"/>
            <a:ext cx="12223101" cy="1763485"/>
          </a:xfrm>
        </p:spPr>
        <p:txBody>
          <a:bodyPr>
            <a:normAutofit/>
          </a:bodyPr>
          <a:lstStyle/>
          <a:p>
            <a:r>
              <a:rPr lang="cs-CZ" sz="4000" dirty="0"/>
              <a:t>Luminiscenční jevy fascinovaly lidstvo již od počátku časů.</a:t>
            </a:r>
          </a:p>
        </p:txBody>
      </p:sp>
      <p:pic>
        <p:nvPicPr>
          <p:cNvPr id="2050" name="Picture 2" descr="Robert O'Connor, Mirror, 2021 | Bett Gallery">
            <a:extLst>
              <a:ext uri="{FF2B5EF4-FFF2-40B4-BE49-F238E27FC236}">
                <a16:creationId xmlns:a16="http://schemas.microsoft.com/office/drawing/2014/main" id="{75EBDC66-322A-2DC3-7F03-A539491C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31" y="308829"/>
            <a:ext cx="4730815" cy="62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Firefly Bug Lightning Royalty-Free Vector Graphic - Pixabay">
            <a:extLst>
              <a:ext uri="{FF2B5EF4-FFF2-40B4-BE49-F238E27FC236}">
                <a16:creationId xmlns:a16="http://schemas.microsoft.com/office/drawing/2014/main" id="{8F26C4EF-7E3A-35CB-5EFC-13C52320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362">
            <a:off x="5649412" y="3248206"/>
            <a:ext cx="2387336" cy="26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779130-42F5-A386-3E3C-F17E12709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7622">
            <a:off x="7734254" y="4345962"/>
            <a:ext cx="2124417" cy="8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73F0D-9E06-3B25-E7AA-28ED095E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Luminiscence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23CAC-7DA2-9457-DE2F-AE0EDDA3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luminiscence</a:t>
            </a:r>
          </a:p>
          <a:p>
            <a:r>
              <a:rPr lang="cs-CZ" dirty="0"/>
              <a:t>Její druhy</a:t>
            </a:r>
          </a:p>
          <a:p>
            <a:r>
              <a:rPr lang="cs-CZ" dirty="0"/>
              <a:t>Luminofor</a:t>
            </a:r>
          </a:p>
        </p:txBody>
      </p:sp>
      <p:pic>
        <p:nvPicPr>
          <p:cNvPr id="1026" name="Picture 2" descr="4 Unbelievable Bioluminescent Beaches – USA Travel Tips &amp; Trends | Travel  Zone by Best Western">
            <a:extLst>
              <a:ext uri="{FF2B5EF4-FFF2-40B4-BE49-F238E27FC236}">
                <a16:creationId xmlns:a16="http://schemas.microsoft.com/office/drawing/2014/main" id="{35A799AF-E6D1-73F3-6A51-4F258157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45" y="736001"/>
            <a:ext cx="3943739" cy="26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86FCCC-455A-263D-694F-EA00A2E5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34" y="3875606"/>
            <a:ext cx="4109566" cy="23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0F63E8-6FB2-DFE0-4229-98F254CAF609}"/>
              </a:ext>
            </a:extLst>
          </p:cNvPr>
          <p:cNvSpPr txBox="1"/>
          <p:nvPr/>
        </p:nvSpPr>
        <p:spPr>
          <a:xfrm>
            <a:off x="8165272" y="6268492"/>
            <a:ext cx="27120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Protesescu</a:t>
            </a:r>
            <a:r>
              <a:rPr lang="cs-CZ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2015, </a:t>
            </a:r>
            <a:r>
              <a:rPr lang="cs-CZ" sz="105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DOI: 10.1021/nl5048779 </a:t>
            </a:r>
            <a:endParaRPr lang="cs-CZ" sz="105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4216ACB-8175-F776-9307-884CB896430A}"/>
              </a:ext>
            </a:extLst>
          </p:cNvPr>
          <p:cNvSpPr txBox="1"/>
          <p:nvPr/>
        </p:nvSpPr>
        <p:spPr>
          <a:xfrm>
            <a:off x="6959650" y="3433132"/>
            <a:ext cx="48746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https://travelzone.bestwestern.com/4-unbelievable-bioluminescent-beaches-usa/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F78B1B8-B2C0-EF0B-99DC-9EA98C1E662F}"/>
              </a:ext>
            </a:extLst>
          </p:cNvPr>
          <p:cNvSpPr txBox="1"/>
          <p:nvPr/>
        </p:nvSpPr>
        <p:spPr>
          <a:xfrm>
            <a:off x="1807949" y="5961616"/>
            <a:ext cx="4706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https://en.wikipedia.org/wiki/Radioluminescence#/media/File:Radium_Dial.jpg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1DFD15B5-E413-3872-E52C-6A3A1013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40" y="3566761"/>
            <a:ext cx="2348592" cy="2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does Homer handle a rod of uranium in the opening? - Quora">
            <a:extLst>
              <a:ext uri="{FF2B5EF4-FFF2-40B4-BE49-F238E27FC236}">
                <a16:creationId xmlns:a16="http://schemas.microsoft.com/office/drawing/2014/main" id="{E10460F7-2456-75B1-4E6F-E0A6255E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1" y="365125"/>
            <a:ext cx="11522755" cy="60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11D1AB2-C7FF-DBB7-A01B-30339CB1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00" y="1774441"/>
            <a:ext cx="3764781" cy="37647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1D35D6-C145-800C-F329-65DFD0E7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525"/>
            <a:ext cx="10515600" cy="1325563"/>
          </a:xfrm>
        </p:spPr>
        <p:txBody>
          <a:bodyPr/>
          <a:lstStyle/>
          <a:p>
            <a:r>
              <a:rPr lang="cs-CZ" dirty="0"/>
              <a:t>Náš luminofor</a:t>
            </a:r>
          </a:p>
        </p:txBody>
      </p:sp>
      <p:pic>
        <p:nvPicPr>
          <p:cNvPr id="3074" name="Picture 2" descr="Terephthalate | C8H4O4 | ChemSpider">
            <a:extLst>
              <a:ext uri="{FF2B5EF4-FFF2-40B4-BE49-F238E27FC236}">
                <a16:creationId xmlns:a16="http://schemas.microsoft.com/office/drawing/2014/main" id="{77A4D698-DFF6-A177-D049-B0D20ABF6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60" y="2191088"/>
            <a:ext cx="2811721" cy="28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ydroxyterephthalate | C8H4O5 | ChemSpider">
            <a:extLst>
              <a:ext uri="{FF2B5EF4-FFF2-40B4-BE49-F238E27FC236}">
                <a16:creationId xmlns:a16="http://schemas.microsoft.com/office/drawing/2014/main" id="{2F41C4E5-E528-263E-D9A6-ADDC19C8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315">
            <a:off x="7247356" y="2266074"/>
            <a:ext cx="2661751" cy="26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CBF80DD-71E5-DFD2-9773-5C61D2F350AE}"/>
              </a:ext>
            </a:extLst>
          </p:cNvPr>
          <p:cNvCxnSpPr/>
          <p:nvPr/>
        </p:nvCxnSpPr>
        <p:spPr>
          <a:xfrm>
            <a:off x="5394000" y="3732245"/>
            <a:ext cx="1404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CE3DE-A07A-1CC0-63B2-23CE6DAB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Radioprotektivní</a:t>
            </a:r>
            <a:r>
              <a:rPr lang="cs-CZ" dirty="0"/>
              <a:t> látky</a:t>
            </a:r>
          </a:p>
        </p:txBody>
      </p:sp>
      <p:pic>
        <p:nvPicPr>
          <p:cNvPr id="5122" name="Picture 2" descr="figure 1">
            <a:extLst>
              <a:ext uri="{FF2B5EF4-FFF2-40B4-BE49-F238E27FC236}">
                <a16:creationId xmlns:a16="http://schemas.microsoft.com/office/drawing/2014/main" id="{3C5433ED-6BC1-7280-4E32-DAF05F9C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86" y="803629"/>
            <a:ext cx="4901390" cy="33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62A60C7-6D08-2075-B1FF-0468DA22B711}"/>
              </a:ext>
            </a:extLst>
          </p:cNvPr>
          <p:cNvSpPr txBox="1"/>
          <p:nvPr/>
        </p:nvSpPr>
        <p:spPr>
          <a:xfrm>
            <a:off x="7841255" y="4116539"/>
            <a:ext cx="3409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Mun 2018, https://doi.org/10.1007/s12272-018-1083-6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034BA3-864E-00A2-5FFB-64661B0C7360}"/>
              </a:ext>
            </a:extLst>
          </p:cNvPr>
          <p:cNvSpPr txBox="1"/>
          <p:nvPr/>
        </p:nvSpPr>
        <p:spPr>
          <a:xfrm>
            <a:off x="838200" y="2276669"/>
            <a:ext cx="343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Antioxidanty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Ethanol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C79283-7176-D6E5-B1A8-9E59E55B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55" y="4144531"/>
            <a:ext cx="6120396" cy="21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E02F5-0CC3-C8BD-7ADB-7A21D84E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/>
          <a:lstStyle/>
          <a:p>
            <a:r>
              <a:rPr lang="cs-CZ" dirty="0"/>
              <a:t>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816DD-63E2-B148-82CC-90EFD3F1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1476084"/>
            <a:ext cx="11422224" cy="4351338"/>
          </a:xfrm>
        </p:spPr>
        <p:txBody>
          <a:bodyPr/>
          <a:lstStyle/>
          <a:p>
            <a:r>
              <a:rPr lang="cs-CZ" dirty="0"/>
              <a:t>Ozařování vzorků pomocí RTG ozařovače SCIOX </a:t>
            </a:r>
            <a:r>
              <a:rPr lang="cs-CZ" dirty="0" err="1"/>
              <a:t>Beam</a:t>
            </a:r>
            <a:r>
              <a:rPr lang="cs-CZ" dirty="0"/>
              <a:t> </a:t>
            </a:r>
            <a:br>
              <a:rPr lang="cs-CZ" dirty="0"/>
            </a:br>
            <a:r>
              <a:rPr lang="cs-CZ" sz="2400" dirty="0"/>
              <a:t>konfigurace: </a:t>
            </a:r>
            <a:r>
              <a:rPr lang="it-IT" sz="2400" dirty="0"/>
              <a:t>195 kV, 15 mA, 4mm Al filtr</a:t>
            </a:r>
            <a:endParaRPr lang="cs-CZ" sz="2400" dirty="0"/>
          </a:p>
          <a:p>
            <a:r>
              <a:rPr lang="cs-CZ" dirty="0"/>
              <a:t>Měření intenzity luminiscence </a:t>
            </a:r>
            <a:r>
              <a:rPr lang="cs-CZ" dirty="0" err="1"/>
              <a:t>spektrofluorimetrem</a:t>
            </a:r>
            <a:r>
              <a:rPr lang="cs-CZ" dirty="0"/>
              <a:t> </a:t>
            </a:r>
            <a:r>
              <a:rPr lang="cs-CZ" dirty="0" err="1"/>
              <a:t>FluoroMax</a:t>
            </a:r>
            <a:r>
              <a:rPr lang="cs-CZ" dirty="0"/>
              <a:t> 4+</a:t>
            </a:r>
          </a:p>
          <a:p>
            <a:r>
              <a:rPr lang="cs-CZ" dirty="0"/>
              <a:t>Zpracování získaných dat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516209-B3E4-BD2E-4235-363D31C0D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4380" r="8070" b="827"/>
          <a:stretch/>
        </p:blipFill>
        <p:spPr>
          <a:xfrm rot="5400000">
            <a:off x="6995996" y="3237981"/>
            <a:ext cx="3793371" cy="3189336"/>
          </a:xfrm>
          <a:prstGeom prst="rect">
            <a:avLst/>
          </a:prstGeom>
        </p:spPr>
      </p:pic>
      <p:pic>
        <p:nvPicPr>
          <p:cNvPr id="6146" name="Picture 2" descr="B for Biology: Spectrophotometry - Spectrofluorimetry Part 1">
            <a:extLst>
              <a:ext uri="{FF2B5EF4-FFF2-40B4-BE49-F238E27FC236}">
                <a16:creationId xmlns:a16="http://schemas.microsoft.com/office/drawing/2014/main" id="{0F6C07A4-3363-2763-E3C4-37CA18F8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05" y="3355128"/>
            <a:ext cx="4326125" cy="32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37562B-EAC1-668A-83A0-70266016EA10}"/>
              </a:ext>
            </a:extLst>
          </p:cNvPr>
          <p:cNvSpPr txBox="1"/>
          <p:nvPr/>
        </p:nvSpPr>
        <p:spPr>
          <a:xfrm>
            <a:off x="5318449" y="49172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03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C7E88-36A8-0C01-F602-8D1C442C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Emisní spektrum k. </a:t>
            </a:r>
            <a:r>
              <a:rPr lang="cs-CZ" dirty="0" err="1"/>
              <a:t>tereftalové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34406C-3F46-A696-3CAD-C8E8D85C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01" y="1690688"/>
            <a:ext cx="9374598" cy="46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C7E88-36A8-0C01-F602-8D1C442C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Emisní spektrum k. </a:t>
            </a:r>
            <a:r>
              <a:rPr lang="cs-CZ" dirty="0" err="1"/>
              <a:t>tereftalové</a:t>
            </a:r>
            <a:r>
              <a:rPr lang="cs-CZ" dirty="0"/>
              <a:t> s ethanolem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8684EF-90D2-07C6-A6FF-BC192605F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44" y="1578720"/>
            <a:ext cx="965971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5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262</Words>
  <Application>Microsoft Office PowerPoint</Application>
  <PresentationFormat>Širokoúhlá obrazovka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Cambria Math</vt:lpstr>
      <vt:lpstr>Open Sans</vt:lpstr>
      <vt:lpstr>Roboto</vt:lpstr>
      <vt:lpstr>Motiv Office</vt:lpstr>
      <vt:lpstr>Chemické změny v důsledku ozáření</vt:lpstr>
      <vt:lpstr>Cíle práce</vt:lpstr>
      <vt:lpstr>Luminiscenční jevy fascinovaly lidstvo již od počátku časů.</vt:lpstr>
      <vt:lpstr>Luminiscence</vt:lpstr>
      <vt:lpstr>Náš luminofor</vt:lpstr>
      <vt:lpstr>Radioprotektivní látky</vt:lpstr>
      <vt:lpstr>Metoda</vt:lpstr>
      <vt:lpstr>Emisní spektrum k. tereftalové</vt:lpstr>
      <vt:lpstr>Emisní spektrum k. tereftalové s ethanolem</vt:lpstr>
      <vt:lpstr>Závislost koncentrace OH na době ozařování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změny v důsledku ozáření</dc:title>
  <dc:creator>Valentina Dorazilová</dc:creator>
  <cp:lastModifiedBy>Valentina Dorazilová</cp:lastModifiedBy>
  <cp:revision>15</cp:revision>
  <dcterms:created xsi:type="dcterms:W3CDTF">2023-06-20T09:30:22Z</dcterms:created>
  <dcterms:modified xsi:type="dcterms:W3CDTF">2023-06-22T11:47:42Z</dcterms:modified>
</cp:coreProperties>
</file>