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D3722-20AD-48AA-BA55-091F6A79C01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A6753-8CE1-4EA7-9B2F-E6BC5885AE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00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95DC4-B3DC-43D2-B38D-36DDEF5A5045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9DEA-07F6-4067-B2DD-CD2342F582FD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0A762-87B0-445B-BA44-8C0E475D085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0279-A313-4DBD-A680-754909C0327D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5FE4-5022-48CE-9329-54203ED43AE7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CA8D-C9F8-4616-BB6F-3D869D1764FA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5636-A79A-43C1-868D-60194EF41F92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B4F9F-07EA-4196-AF59-3E204C8916CF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F4FC039-6C73-4C6D-9286-C7703C53792F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495-C914-453B-BBF8-524F92D08108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2D43E-B9E8-4B73-AC9E-AC424947336B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AFC51-EC8E-4076-B6AE-BF52E1A5C4FF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A88B-C969-425D-8409-C2FF5D7540A0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5B88E-04DE-4521-B034-535AB925757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43B0-7BA1-4BC7-B6FF-9825E2F29B04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3A6-EE72-4943-B010-DA57CE07A03B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0E8D-370F-484B-A2EF-7C6C291F8A84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725E2-9170-4E2E-A8A4-703CFD2FF96F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science/X-ray-diffraction" TargetMode="External"/><Relationship Id="rId2" Type="http://schemas.openxmlformats.org/officeDocument/2006/relationships/hyperlink" Target="https://www.acsmaterial.com/transmission-electron-microscope-tem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t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15D6E8-8F95-0EBD-CD21-0997098C2B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400" dirty="0"/>
              <a:t>Určování krystalové mřížky pomocí difrakce elektronů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448C18-2905-4727-F498-9DF790BF06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Ondřej </a:t>
            </a:r>
            <a:r>
              <a:rPr lang="cs-CZ" dirty="0" err="1"/>
              <a:t>Švihnos</a:t>
            </a:r>
            <a:r>
              <a:rPr lang="cs-CZ" dirty="0"/>
              <a:t>, Tomáš Urban</a:t>
            </a:r>
          </a:p>
          <a:p>
            <a:r>
              <a:rPr lang="cs-CZ" dirty="0"/>
              <a:t>Gymnázium Děčín; SPŠ Chemická, Brno</a:t>
            </a:r>
          </a:p>
          <a:p>
            <a:r>
              <a:rPr lang="cs-CZ" dirty="0"/>
              <a:t>Prezentace </a:t>
            </a:r>
            <a:r>
              <a:rPr lang="cs-CZ" dirty="0" err="1"/>
              <a:t>miniprojektu</a:t>
            </a:r>
            <a:r>
              <a:rPr lang="cs-CZ" dirty="0"/>
              <a:t> na TV@J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106C18C-2ABA-E109-71A5-BD45C50B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2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D2C9F-227B-1A96-5EFC-D51C725D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B0AA70-1577-77E2-7A17-7890FCF99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76629"/>
            <a:ext cx="9613861" cy="35993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Obrázky:</a:t>
            </a:r>
          </a:p>
          <a:p>
            <a:pPr marL="0" indent="0">
              <a:buNone/>
            </a:pPr>
            <a:r>
              <a:rPr lang="cs-CZ" dirty="0"/>
              <a:t>[1] </a:t>
            </a:r>
            <a:r>
              <a:rPr lang="en-US" i="1" dirty="0">
                <a:effectLst/>
              </a:rPr>
              <a:t>Transmission Electron Microscope (TEM)</a:t>
            </a:r>
            <a:r>
              <a:rPr lang="en-US" dirty="0">
                <a:effectLst/>
              </a:rPr>
              <a:t>. </a:t>
            </a:r>
            <a:r>
              <a:rPr lang="en-US" dirty="0">
                <a:effectLst/>
                <a:hlinkClick r:id="rId2"/>
              </a:rPr>
              <a:t>https://www.acsmaterial.com/transmission-electron-microscope-tem.html</a:t>
            </a:r>
            <a:r>
              <a:rPr lang="en-US" dirty="0">
                <a:effectLst/>
              </a:rPr>
              <a:t> (accessed 2023-06-21).</a:t>
            </a:r>
            <a:endParaRPr lang="cs-CZ" dirty="0">
              <a:effectLst/>
            </a:endParaRPr>
          </a:p>
          <a:p>
            <a:pPr marL="0" indent="0">
              <a:buNone/>
            </a:pPr>
            <a:r>
              <a:rPr lang="cs-CZ" dirty="0"/>
              <a:t>[3] </a:t>
            </a:r>
            <a:r>
              <a:rPr lang="cs-CZ" i="1" dirty="0">
                <a:effectLst/>
              </a:rPr>
              <a:t>X-</a:t>
            </a:r>
            <a:r>
              <a:rPr lang="cs-CZ" i="1" dirty="0" err="1">
                <a:effectLst/>
              </a:rPr>
              <a:t>ray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diffraction</a:t>
            </a:r>
            <a:r>
              <a:rPr lang="cs-CZ" i="1" dirty="0">
                <a:effectLst/>
              </a:rPr>
              <a:t> | </a:t>
            </a:r>
            <a:r>
              <a:rPr lang="cs-CZ" i="1" dirty="0" err="1">
                <a:effectLst/>
              </a:rPr>
              <a:t>Definition</a:t>
            </a:r>
            <a:r>
              <a:rPr lang="cs-CZ" i="1" dirty="0">
                <a:effectLst/>
              </a:rPr>
              <a:t>, Diagram, </a:t>
            </a:r>
            <a:r>
              <a:rPr lang="cs-CZ" i="1" dirty="0" err="1">
                <a:effectLst/>
              </a:rPr>
              <a:t>Equation</a:t>
            </a:r>
            <a:r>
              <a:rPr lang="cs-CZ" i="1" dirty="0">
                <a:effectLst/>
              </a:rPr>
              <a:t>, &amp; </a:t>
            </a:r>
            <a:r>
              <a:rPr lang="cs-CZ" i="1" dirty="0" err="1">
                <a:effectLst/>
              </a:rPr>
              <a:t>Facts</a:t>
            </a:r>
            <a:r>
              <a:rPr lang="cs-CZ" i="1" dirty="0">
                <a:effectLst/>
              </a:rPr>
              <a:t> | </a:t>
            </a:r>
            <a:r>
              <a:rPr lang="cs-CZ" i="1" dirty="0" err="1">
                <a:effectLst/>
              </a:rPr>
              <a:t>Britannica</a:t>
            </a:r>
            <a:r>
              <a:rPr lang="cs-CZ" dirty="0">
                <a:effectLst/>
              </a:rPr>
              <a:t>. </a:t>
            </a:r>
            <a:r>
              <a:rPr lang="cs-CZ" dirty="0">
                <a:effectLst/>
                <a:hlinkClick r:id="rId3"/>
              </a:rPr>
              <a:t>https://www.britannica.com/science/X-ray-diffraction</a:t>
            </a:r>
            <a:r>
              <a:rPr lang="cs-CZ" dirty="0">
                <a:effectLst/>
              </a:rPr>
              <a:t> (</a:t>
            </a:r>
            <a:r>
              <a:rPr lang="cs-CZ" dirty="0" err="1">
                <a:effectLst/>
              </a:rPr>
              <a:t>accessed</a:t>
            </a:r>
            <a:r>
              <a:rPr lang="cs-CZ" dirty="0">
                <a:effectLst/>
              </a:rPr>
              <a:t> 2023-06-21).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Text:</a:t>
            </a:r>
          </a:p>
          <a:p>
            <a:pPr marL="0" indent="0">
              <a:buNone/>
            </a:pPr>
            <a:r>
              <a:rPr lang="cs-CZ" dirty="0"/>
              <a:t>[2] </a:t>
            </a:r>
            <a:r>
              <a:rPr lang="cs-CZ" dirty="0" err="1">
                <a:effectLst/>
              </a:rPr>
              <a:t>Diffraction</a:t>
            </a:r>
            <a:r>
              <a:rPr lang="cs-CZ" dirty="0">
                <a:effectLst/>
              </a:rPr>
              <a:t>. </a:t>
            </a:r>
            <a:r>
              <a:rPr lang="cs-CZ" i="1" dirty="0">
                <a:effectLst/>
              </a:rPr>
              <a:t>Wikipedia</a:t>
            </a:r>
            <a:r>
              <a:rPr lang="cs-CZ" dirty="0">
                <a:effectLst/>
              </a:rPr>
              <a:t>; 2023.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792EDE7-5EB5-33EB-F7E6-3AA1EB33E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766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0471F19-DE53-5C92-78F6-D72480BE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1026576"/>
          </a:xfrm>
        </p:spPr>
        <p:txBody>
          <a:bodyPr>
            <a:normAutofit/>
          </a:bodyPr>
          <a:lstStyle/>
          <a:p>
            <a:r>
              <a:rPr lang="cs-CZ" sz="4000" dirty="0"/>
              <a:t>Děkujeme za pozornost.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825892-3F60-D6FC-BF90-916E60EF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85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945DA-6589-269B-DEF8-A53D6041C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Poděkování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66F82F-8927-11BD-3DE7-D2EE0E9C4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pan profesor Karlík</a:t>
            </a:r>
          </a:p>
          <a:p>
            <a:r>
              <a:rPr lang="cs-CZ" dirty="0"/>
              <a:t>organizátoři TV@J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438147-921D-F5C5-E244-D15951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17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281FB-CD08-D0F0-1EED-DA13E4352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Elektronový mikroskop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D343AE-5EC7-EF85-418F-20CD43DBC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místo světla využívá elektrony</a:t>
            </a:r>
          </a:p>
          <a:p>
            <a:r>
              <a:rPr lang="cs-CZ" dirty="0"/>
              <a:t>kratší vlnová délka</a:t>
            </a:r>
          </a:p>
          <a:p>
            <a:r>
              <a:rPr lang="cs-CZ" dirty="0"/>
              <a:t>ostření na menší objekty</a:t>
            </a:r>
          </a:p>
          <a:p>
            <a:r>
              <a:rPr lang="cs-CZ" dirty="0"/>
              <a:t>atomové rozlišení</a:t>
            </a:r>
          </a:p>
          <a:p>
            <a:r>
              <a:rPr lang="cs-CZ" dirty="0"/>
              <a:t>transmisní elektronový mikroskop</a:t>
            </a:r>
          </a:p>
          <a:p>
            <a:pPr lvl="1"/>
            <a:r>
              <a:rPr lang="cs-CZ" dirty="0"/>
              <a:t>(TEM)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639B4F-B23A-E746-DB01-AF1A50332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3" t="562" r="18438" b="1"/>
          <a:stretch/>
        </p:blipFill>
        <p:spPr>
          <a:xfrm>
            <a:off x="6238302" y="2425733"/>
            <a:ext cx="2338724" cy="342159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2EFE7C8-905A-15BC-100A-0017CADA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92027" y="2601002"/>
            <a:ext cx="4004309" cy="300323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0C964B0-532B-AF19-03B0-3BCD094B58C1}"/>
              </a:ext>
            </a:extLst>
          </p:cNvPr>
          <p:cNvSpPr txBox="1"/>
          <p:nvPr/>
        </p:nvSpPr>
        <p:spPr>
          <a:xfrm>
            <a:off x="6238301" y="5824301"/>
            <a:ext cx="233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Obrázek 1: Schéma TEM [1]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B268528-18C5-64B9-1DFF-83695E017EFB}"/>
              </a:ext>
            </a:extLst>
          </p:cNvPr>
          <p:cNvSpPr txBox="1"/>
          <p:nvPr/>
        </p:nvSpPr>
        <p:spPr>
          <a:xfrm>
            <a:off x="8792565" y="6147466"/>
            <a:ext cx="300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Obrázek 2: Mikroskop, na kterém jsme pracovali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6D8C0A-D031-937C-D7F3-683F628E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49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84977D-3ED7-8651-4836-457A1BFE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Difrakce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906738-8AC6-0B9E-9FD8-50AD62FD5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958" y="2308828"/>
            <a:ext cx="9613861" cy="3599316"/>
          </a:xfrm>
        </p:spPr>
        <p:txBody>
          <a:bodyPr/>
          <a:lstStyle/>
          <a:p>
            <a:r>
              <a:rPr lang="cs-CZ" dirty="0"/>
              <a:t>jev platící pro všechny vlny</a:t>
            </a:r>
          </a:p>
          <a:p>
            <a:r>
              <a:rPr lang="cs-CZ" dirty="0"/>
              <a:t>vlna procházející štěrbinou je rozptýlena</a:t>
            </a:r>
          </a:p>
          <a:p>
            <a:r>
              <a:rPr lang="cs-CZ" dirty="0"/>
              <a:t>Interference</a:t>
            </a:r>
          </a:p>
          <a:p>
            <a:pPr lvl="1"/>
            <a:r>
              <a:rPr lang="cs-CZ" dirty="0"/>
              <a:t>konstruktivní a destruktivní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9CECB2B-B3A3-A6EF-D8A5-0501EB97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96" t="12436" b="12136"/>
          <a:stretch/>
        </p:blipFill>
        <p:spPr>
          <a:xfrm>
            <a:off x="9397830" y="2798038"/>
            <a:ext cx="2488651" cy="240955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7BBA0CC-4737-129B-73FE-5BA214F922AB}"/>
              </a:ext>
            </a:extLst>
          </p:cNvPr>
          <p:cNvSpPr txBox="1"/>
          <p:nvPr/>
        </p:nvSpPr>
        <p:spPr>
          <a:xfrm>
            <a:off x="7020749" y="5333394"/>
            <a:ext cx="481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Obrázky 6 a 7: </a:t>
            </a:r>
            <a:r>
              <a:rPr lang="cs-CZ" b="1" dirty="0" err="1"/>
              <a:t>Difraktogram</a:t>
            </a:r>
            <a:r>
              <a:rPr lang="cs-CZ" b="1" dirty="0"/>
              <a:t> polykrystalu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9E0FBFD8-D94F-FB64-86B1-FAC26821B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5" y="2798038"/>
            <a:ext cx="2321780" cy="240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FBC9ECF-0BA0-DA13-E841-D508924B71D7}"/>
              </a:ext>
            </a:extLst>
          </p:cNvPr>
          <p:cNvSpPr txBox="1"/>
          <p:nvPr/>
        </p:nvSpPr>
        <p:spPr>
          <a:xfrm>
            <a:off x="841512" y="6170636"/>
            <a:ext cx="4810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Obrázky 3, 4 a 5: </a:t>
            </a:r>
            <a:r>
              <a:rPr lang="cs-CZ" b="1" dirty="0" err="1"/>
              <a:t>Difraktogram</a:t>
            </a:r>
            <a:r>
              <a:rPr lang="cs-CZ" b="1" dirty="0"/>
              <a:t> monokrystalu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3D51C6C4-44AE-458E-41FC-78F8CE11F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r="585" b="9380"/>
          <a:stretch/>
        </p:blipFill>
        <p:spPr bwMode="auto">
          <a:xfrm>
            <a:off x="2204362" y="3996359"/>
            <a:ext cx="2084730" cy="218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70557EA-4259-4C3D-77CB-3EC6011BC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092" y="3996436"/>
            <a:ext cx="2158365" cy="21831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B84FCC5-1E64-62AD-E334-5FF5A590B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5" y="3997359"/>
            <a:ext cx="2183938" cy="2183938"/>
          </a:xfrm>
          <a:prstGeom prst="rect">
            <a:avLst/>
          </a:prstGeom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86BF5D95-5A3D-2552-21F7-BF5A52071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2758DA-47F3-589D-2D40-9CD31347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23845"/>
            <a:ext cx="6870660" cy="365125"/>
          </a:xfrm>
        </p:spPr>
        <p:txBody>
          <a:bodyPr/>
          <a:lstStyle/>
          <a:p>
            <a:r>
              <a:rPr lang="cs-CZ" dirty="0"/>
              <a:t>[2]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899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68A16-03C0-B8EE-9874-A7F35A441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Difrakce vzhledem ke krystalové struktuře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219901-612E-43D2-8378-C04AE70E8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difrakce elektronů v krystalu</a:t>
            </a:r>
          </a:p>
          <a:p>
            <a:r>
              <a:rPr lang="cs-CZ" dirty="0"/>
              <a:t>objektivová aparatura </a:t>
            </a:r>
          </a:p>
          <a:p>
            <a:pPr lvl="1"/>
            <a:r>
              <a:rPr lang="cs-CZ" dirty="0"/>
              <a:t>zpracování difrakčních obrazců</a:t>
            </a:r>
          </a:p>
          <a:p>
            <a:r>
              <a:rPr lang="cs-CZ" dirty="0"/>
              <a:t>difrakční kontrast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DA158B6-FEBB-8057-AE09-E5E8FCEA3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8" t="30731" r="33791" b="37398"/>
          <a:stretch/>
        </p:blipFill>
        <p:spPr>
          <a:xfrm>
            <a:off x="671529" y="4127587"/>
            <a:ext cx="1713862" cy="180860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9B3448B-949D-5306-7A80-76A79E3A8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922" y="2164595"/>
            <a:ext cx="6369835" cy="323269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A619BC2-AAB4-90B5-A1A3-0A928507231B}"/>
              </a:ext>
            </a:extLst>
          </p:cNvPr>
          <p:cNvSpPr txBox="1"/>
          <p:nvPr/>
        </p:nvSpPr>
        <p:spPr>
          <a:xfrm>
            <a:off x="5618922" y="5491861"/>
            <a:ext cx="636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Obrázek 9: Difrakce v krystalové mřížce [3]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489DC84-F291-07F2-0077-296DCFDCF1E0}"/>
              </a:ext>
            </a:extLst>
          </p:cNvPr>
          <p:cNvSpPr txBox="1"/>
          <p:nvPr/>
        </p:nvSpPr>
        <p:spPr>
          <a:xfrm>
            <a:off x="359097" y="5922152"/>
            <a:ext cx="233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Obrázek 8: Difrakční kontrast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0B08C9-7489-644B-21D6-B974F71E3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43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6BB029-DB65-CAD4-9E04-01B7CCAF4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Vzorky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0F73A2-27CA-2E3C-96C4-47CA649D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978357" cy="3599316"/>
          </a:xfrm>
        </p:spPr>
        <p:txBody>
          <a:bodyPr/>
          <a:lstStyle/>
          <a:p>
            <a:r>
              <a:rPr lang="cs-CZ" dirty="0"/>
              <a:t>průsvit elektronů velmi malý</a:t>
            </a:r>
          </a:p>
          <a:p>
            <a:r>
              <a:rPr lang="cs-CZ" dirty="0"/>
              <a:t>vzorky musí být velmi tenké</a:t>
            </a:r>
          </a:p>
          <a:p>
            <a:r>
              <a:rPr lang="cs-CZ" dirty="0"/>
              <a:t>elektrolytické broušení</a:t>
            </a:r>
          </a:p>
          <a:p>
            <a:pPr lvl="1"/>
            <a:r>
              <a:rPr lang="cs-CZ" dirty="0"/>
              <a:t>velmi tenká vrstva materiálu</a:t>
            </a:r>
          </a:p>
          <a:p>
            <a:pPr lvl="1"/>
            <a:r>
              <a:rPr lang="cs-CZ" dirty="0"/>
              <a:t>umožňuje pozorování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5325DD-89C3-2127-79DF-C835C9DB4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91" t="3211" r="13441"/>
          <a:stretch/>
        </p:blipFill>
        <p:spPr>
          <a:xfrm rot="5400000">
            <a:off x="6703764" y="1734178"/>
            <a:ext cx="3762830" cy="497835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CE2C6C4-465B-757A-2D52-956942F7D11B}"/>
              </a:ext>
            </a:extLst>
          </p:cNvPr>
          <p:cNvSpPr txBox="1"/>
          <p:nvPr/>
        </p:nvSpPr>
        <p:spPr>
          <a:xfrm>
            <a:off x="5400261" y="6163704"/>
            <a:ext cx="636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Obrázek 10: Držák se vzorky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C93847-7D05-33B2-182D-3CBFBA6D0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5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3D74C-1762-7F16-484D-9FA9DB81E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Pozorování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328A08-B0DB-CDDD-6A6E-73C6CA3C5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vzorek slitiny Fe3Al (1)</a:t>
            </a:r>
          </a:p>
          <a:p>
            <a:r>
              <a:rPr lang="cs-CZ" dirty="0"/>
              <a:t>hliník napařený na </a:t>
            </a:r>
            <a:r>
              <a:rPr lang="cs-CZ" dirty="0" err="1"/>
              <a:t>Cu</a:t>
            </a:r>
            <a:r>
              <a:rPr lang="cs-CZ" dirty="0"/>
              <a:t> mřížce (2)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DD8479-CE40-A1A6-6648-4BB765798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09" t="18380" r="27482" b="30918"/>
          <a:stretch/>
        </p:blipFill>
        <p:spPr>
          <a:xfrm rot="5400000">
            <a:off x="7276887" y="2463128"/>
            <a:ext cx="3389672" cy="379012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BA0C05F-BA98-F9CE-D744-69D63536A610}"/>
              </a:ext>
            </a:extLst>
          </p:cNvPr>
          <p:cNvSpPr txBox="1"/>
          <p:nvPr/>
        </p:nvSpPr>
        <p:spPr>
          <a:xfrm>
            <a:off x="8382001" y="5169871"/>
            <a:ext cx="49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AEE5251-AA2D-A645-28E1-0AF7C1444CEE}"/>
              </a:ext>
            </a:extLst>
          </p:cNvPr>
          <p:cNvSpPr txBox="1"/>
          <p:nvPr/>
        </p:nvSpPr>
        <p:spPr>
          <a:xfrm>
            <a:off x="9377847" y="4664608"/>
            <a:ext cx="49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2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8AB210E-9020-2F75-FDFD-2FA047CE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C2562-E304-8BA8-0160-F8D711DD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707D0C9-2DD6-E419-60B0-6D4715CC1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045" y="2504288"/>
            <a:ext cx="3598863" cy="359886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43DC02-0D61-5BD1-AAAB-0F4BAA630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568" y="2504288"/>
            <a:ext cx="3598863" cy="35988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8EF9C2-53DF-5B72-5B82-C4912894B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586" y="2504287"/>
            <a:ext cx="3598863" cy="3598863"/>
          </a:xfrm>
          <a:prstGeom prst="rect">
            <a:avLst/>
          </a:prstGeom>
        </p:spPr>
      </p:pic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ABCBAE9C-23F0-5E59-99AE-71ED367AC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66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A635776-DA9A-B53C-9D01-F2004B1BF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93" y="291549"/>
            <a:ext cx="2902227" cy="29022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DA2B02-EC70-136A-91F9-95BC1BCD5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886" y="231914"/>
            <a:ext cx="2902227" cy="29022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1547D54-1140-4545-69AA-2E2FD2A2F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92" y="3647931"/>
            <a:ext cx="2902227" cy="290222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2A2B7D5-04CA-2DE3-CB33-7CD18902D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886" y="3647931"/>
            <a:ext cx="2902227" cy="290222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7F25B83-FD02-F0A9-8FF0-FB4DBC75A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093" y="3664223"/>
            <a:ext cx="2885935" cy="2885935"/>
          </a:xfrm>
          <a:prstGeom prst="rect">
            <a:avLst/>
          </a:prstGeom>
        </p:spPr>
      </p:pic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6D8C8E6D-DCE7-FD0F-E39E-57AEE8CE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999156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160</TotalTime>
  <Words>262</Words>
  <Application>Microsoft Office PowerPoint</Application>
  <PresentationFormat>Širokoúhlá obrazovka</PresentationFormat>
  <Paragraphs>63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Trebuchet MS</vt:lpstr>
      <vt:lpstr>Berlín</vt:lpstr>
      <vt:lpstr>Určování krystalové mřížky pomocí difrakce elektronů</vt:lpstr>
      <vt:lpstr>Poděkování</vt:lpstr>
      <vt:lpstr>Elektronový mikroskop</vt:lpstr>
      <vt:lpstr>Difrakce</vt:lpstr>
      <vt:lpstr>Difrakce vzhledem ke krystalové struktuře</vt:lpstr>
      <vt:lpstr>Vzorky</vt:lpstr>
      <vt:lpstr>Pozorování</vt:lpstr>
      <vt:lpstr>Výsledky</vt:lpstr>
      <vt:lpstr>Prezentace aplikace PowerPoint</vt:lpstr>
      <vt:lpstr>Zdroje</vt:lpstr>
      <vt:lpstr>Děkujeme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Určování krystalové mřížky pomocí difrakce elektronů</dc:title>
  <dc:creator>Tomáš Urban</dc:creator>
  <cp:lastModifiedBy>Tomáš Urban</cp:lastModifiedBy>
  <cp:revision>4</cp:revision>
  <dcterms:created xsi:type="dcterms:W3CDTF">2023-06-20T07:46:07Z</dcterms:created>
  <dcterms:modified xsi:type="dcterms:W3CDTF">2023-06-22T08:39:15Z</dcterms:modified>
</cp:coreProperties>
</file>