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450" r:id="rId6"/>
    <p:sldId id="2439" r:id="rId7"/>
    <p:sldId id="260" r:id="rId8"/>
    <p:sldId id="2444" r:id="rId9"/>
    <p:sldId id="2453" r:id="rId10"/>
    <p:sldId id="2454" r:id="rId11"/>
    <p:sldId id="2455" r:id="rId12"/>
    <p:sldId id="2434" r:id="rId13"/>
    <p:sldId id="2445" r:id="rId14"/>
    <p:sldId id="2451" r:id="rId15"/>
    <p:sldId id="2452" r:id="rId16"/>
    <p:sldId id="2449" r:id="rId17"/>
    <p:sldId id="2448" r:id="rId18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69A8B"/>
    <a:srgbClr val="218CD5"/>
    <a:srgbClr val="2F3342"/>
    <a:srgbClr val="A1D1F1"/>
    <a:srgbClr val="1BC1F5"/>
    <a:srgbClr val="82DDFA"/>
    <a:srgbClr val="DBD600"/>
    <a:srgbClr val="18129A"/>
    <a:srgbClr val="13B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95268" autoAdjust="0"/>
  </p:normalViewPr>
  <p:slideViewPr>
    <p:cSldViewPr snapToGrid="0">
      <p:cViewPr>
        <p:scale>
          <a:sx n="66" d="100"/>
          <a:sy n="66" d="100"/>
        </p:scale>
        <p:origin x="1512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>
            <a:extLst>
              <a:ext uri="{FF2B5EF4-FFF2-40B4-BE49-F238E27FC236}">
                <a16:creationId xmlns:a16="http://schemas.microsoft.com/office/drawing/2014/main" id="{254265FD-4E3F-4008-BF0D-92438DDF38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411FABC-D2A4-4DDD-AE15-415703DDD3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762B08-2E8B-4DBC-9E3F-F15373884190}" type="datetime1">
              <a:rPr lang="cs-CZ" smtClean="0"/>
              <a:t>20.06.2023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BBAB0-AE2E-4EA6-BE3D-A8C4DA4007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31D462F-4914-49FC-A851-7FFFE9D6E8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3422B72-BD1C-4F41-B10E-CA0BEB17901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907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2988AF9-CC27-4B7F-A24F-725454F1676C}" type="datetime1">
              <a:rPr lang="cs-CZ" noProof="0" smtClean="0"/>
              <a:t>20.06.2023</a:t>
            </a:fld>
            <a:endParaRPr lang="cs-CZ" noProof="0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A3BE989-76B8-4F13-9267-01FDA45C437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697300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7096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598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00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9451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686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274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09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364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464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098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806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402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193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946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obrázku 13">
            <a:extLst>
              <a:ext uri="{FF2B5EF4-FFF2-40B4-BE49-F238E27FC236}">
                <a16:creationId xmlns:a16="http://schemas.microsoft.com/office/drawing/2014/main" id="{9FB41AE7-07AD-43D7-9418-6D32BE5E319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71015" y="0"/>
            <a:ext cx="12263015" cy="6858000"/>
          </a:xfrm>
          <a:solidFill>
            <a:schemeClr val="bg1">
              <a:lumMod val="50000"/>
            </a:schemeClr>
          </a:solidFill>
        </p:spPr>
        <p:txBody>
          <a:bodyPr rtlCol="0"/>
          <a:lstStyle/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846D6A0C-E2C3-43CB-83D0-B5F6221079CA}"/>
              </a:ext>
            </a:extLst>
          </p:cNvPr>
          <p:cNvGrpSpPr/>
          <p:nvPr userDrawn="1"/>
        </p:nvGrpSpPr>
        <p:grpSpPr>
          <a:xfrm flipH="1">
            <a:off x="2076202" y="1374276"/>
            <a:ext cx="7324426" cy="3883523"/>
            <a:chOff x="252031" y="-22763"/>
            <a:chExt cx="7324426" cy="7269964"/>
          </a:xfrm>
        </p:grpSpPr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EDC96296-0FBF-47A5-9D6A-5D9BB647A4D7}"/>
                </a:ext>
              </a:extLst>
            </p:cNvPr>
            <p:cNvSpPr/>
            <p:nvPr userDrawn="1"/>
          </p:nvSpPr>
          <p:spPr>
            <a:xfrm>
              <a:off x="979714" y="1181211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</p:txBody>
        </p:sp>
        <p:sp>
          <p:nvSpPr>
            <p:cNvPr id="15" name="Obdélník 14">
              <a:extLst>
                <a:ext uri="{FF2B5EF4-FFF2-40B4-BE49-F238E27FC236}">
                  <a16:creationId xmlns:a16="http://schemas.microsoft.com/office/drawing/2014/main" id="{F997D03F-0BE2-458F-92A2-4FE73B0FBF51}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53F17719-10FE-433E-9CCC-4509DE17F22A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DE73F1A-AAF0-4EB4-8DF0-C152BD93C6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91372" y="2238426"/>
            <a:ext cx="6609256" cy="1508126"/>
          </a:xfrm>
        </p:spPr>
        <p:txBody>
          <a:bodyPr rtlCol="0"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cs-CZ" noProof="0" dirty="0"/>
              <a:t>Kliknutím můžete upravit </a:t>
            </a:r>
            <a:br>
              <a:rPr lang="cs-CZ" noProof="0" dirty="0"/>
            </a:br>
            <a:r>
              <a:rPr lang="cs-CZ" noProof="0" dirty="0"/>
              <a:t>styl předlohy nadpisů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075AE6-92D3-4205-B268-E1AD6C590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1372" y="3838627"/>
            <a:ext cx="6609256" cy="450503"/>
          </a:xfrm>
        </p:spPr>
        <p:txBody>
          <a:bodyPr rtlCol="0"/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77686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519" y="1189038"/>
            <a:ext cx="11002962" cy="49879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44C8ED9-0534-4EC5-8080-49DFF65B3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0"/>
            <a:ext cx="11002962" cy="1189038"/>
          </a:xfrm>
        </p:spPr>
        <p:txBody>
          <a:bodyPr rtlCol="0">
            <a:normAutofit/>
          </a:bodyPr>
          <a:lstStyle>
            <a:lvl1pPr algn="ctr">
              <a:defRPr sz="3600" b="1" spc="3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cs-CZ" noProof="0" dirty="0"/>
              <a:t>KLIKNUTÍM MŮŽETE UPRAVIT STYL PŘEDLOHY NADPISŮ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C6E0AC-4834-46AF-A953-9EE372259D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4F2F3C-7D16-40A3-A7C1-77AE127D5D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75686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Skupina 13">
            <a:extLst>
              <a:ext uri="{FF2B5EF4-FFF2-40B4-BE49-F238E27FC236}">
                <a16:creationId xmlns:a16="http://schemas.microsoft.com/office/drawing/2014/main" id="{7BF3BF7F-F094-497C-9310-2FE8B059E82B}"/>
              </a:ext>
            </a:extLst>
          </p:cNvPr>
          <p:cNvGrpSpPr/>
          <p:nvPr userDrawn="1"/>
        </p:nvGrpSpPr>
        <p:grpSpPr>
          <a:xfrm flipH="1" flipV="1">
            <a:off x="3581400" y="451189"/>
            <a:ext cx="5276606" cy="5768636"/>
            <a:chOff x="883522" y="408327"/>
            <a:chExt cx="5276606" cy="5768636"/>
          </a:xfrm>
        </p:grpSpPr>
        <p:sp>
          <p:nvSpPr>
            <p:cNvPr id="15" name="Obdélník 14">
              <a:extLst>
                <a:ext uri="{FF2B5EF4-FFF2-40B4-BE49-F238E27FC236}">
                  <a16:creationId xmlns:a16="http://schemas.microsoft.com/office/drawing/2014/main" id="{2D49E498-4E90-44A2-B49F-157DFF9E8581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</p:txBody>
        </p:sp>
        <p:pic>
          <p:nvPicPr>
            <p:cNvPr id="17" name="Grafika 16">
              <a:extLst>
                <a:ext uri="{FF2B5EF4-FFF2-40B4-BE49-F238E27FC236}">
                  <a16:creationId xmlns:a16="http://schemas.microsoft.com/office/drawing/2014/main" id="{B2D9F108-8C30-4BEC-8122-BE2632644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39938" y="1088572"/>
              <a:ext cx="4572000" cy="4572000"/>
            </a:xfrm>
            <a:prstGeom prst="rect">
              <a:avLst/>
            </a:prstGeom>
          </p:spPr>
        </p:pic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FAB546B5-7C56-40DD-B1DF-AE850DE5FDB3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</p:txBody>
        </p:sp>
      </p:grpSp>
      <p:sp>
        <p:nvSpPr>
          <p:cNvPr id="8" name="Nadpis 1">
            <a:extLst>
              <a:ext uri="{FF2B5EF4-FFF2-40B4-BE49-F238E27FC236}">
                <a16:creationId xmlns:a16="http://schemas.microsoft.com/office/drawing/2014/main" id="{4C30FD01-9DD8-4ECA-AC52-7C41002A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095" y="1742989"/>
            <a:ext cx="4351911" cy="3352800"/>
          </a:xfrm>
        </p:spPr>
        <p:txBody>
          <a:bodyPr rtlCol="0">
            <a:normAutofit/>
          </a:bodyPr>
          <a:lstStyle>
            <a:lvl1pPr algn="ctr">
              <a:defRPr sz="4400" b="1" spc="3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F17219-39C2-44C1-BFC9-BA0D7ACD78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87118E-1B0A-407B-BDCE-B343BC9F92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11" name="Zástupný symbol pro text 2">
            <a:extLst>
              <a:ext uri="{FF2B5EF4-FFF2-40B4-BE49-F238E27FC236}">
                <a16:creationId xmlns:a16="http://schemas.microsoft.com/office/drawing/2014/main" id="{CEC8E835-7291-427D-948E-B544E36AD12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06094" y="4127455"/>
            <a:ext cx="4351911" cy="29643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2000" cap="all" spc="600" baseline="0">
                <a:latin typeface="+mj-lt"/>
              </a:defRPr>
            </a:lvl1pPr>
          </a:lstStyle>
          <a:p>
            <a:pPr marL="228600" lvl="0" indent="-228600" algn="ctr" rtl="0"/>
            <a:r>
              <a:rPr lang="cs-CZ" noProof="0" dirty="0"/>
              <a:t>UPRAVIT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808000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>
            <a:extLst>
              <a:ext uri="{FF2B5EF4-FFF2-40B4-BE49-F238E27FC236}">
                <a16:creationId xmlns:a16="http://schemas.microsoft.com/office/drawing/2014/main" id="{6EDCBFD0-7AE5-4346-AD3A-01F956626091}"/>
              </a:ext>
            </a:extLst>
          </p:cNvPr>
          <p:cNvSpPr/>
          <p:nvPr userDrawn="1"/>
        </p:nvSpPr>
        <p:spPr>
          <a:xfrm>
            <a:off x="4430484" y="0"/>
            <a:ext cx="2873833" cy="5426414"/>
          </a:xfrm>
          <a:prstGeom prst="rect">
            <a:avLst/>
          </a:prstGeom>
          <a:noFill/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1F4A2F-9480-4E94-806C-5D65C71DF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4" y="0"/>
            <a:ext cx="3834596" cy="1124404"/>
          </a:xfrm>
        </p:spPr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CC3A4379-5E89-42FE-AA5C-BEA0CDFCDD6F}"/>
              </a:ext>
            </a:extLst>
          </p:cNvPr>
          <p:cNvSpPr/>
          <p:nvPr userDrawn="1"/>
        </p:nvSpPr>
        <p:spPr>
          <a:xfrm>
            <a:off x="4887684" y="1431586"/>
            <a:ext cx="2873833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0DA028-023B-4883-9A48-70FD7A2E522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7EA625CC-388D-4655-BFA6-2CC4FD9E889D}"/>
              </a:ext>
            </a:extLst>
          </p:cNvPr>
          <p:cNvSpPr/>
          <p:nvPr userDrawn="1"/>
        </p:nvSpPr>
        <p:spPr>
          <a:xfrm>
            <a:off x="4659081" y="447789"/>
            <a:ext cx="2873833" cy="595795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2AA6DE-6D7A-4135-8B9F-99A91527F21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E20B4D13-5F10-4886-AF0F-09B6ABB5C3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1431586"/>
            <a:ext cx="3467099" cy="436120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/>
            </a:lvl1pPr>
            <a:lvl2pPr>
              <a:defRPr lang="en-US" sz="1400" dirty="0"/>
            </a:lvl2pPr>
            <a:lvl3pPr>
              <a:defRPr lang="en-US" sz="1200" dirty="0"/>
            </a:lvl3pPr>
            <a:lvl4pPr>
              <a:defRPr lang="en-US" sz="1100" dirty="0"/>
            </a:lvl4pPr>
            <a:lvl5pPr>
              <a:defRPr lang="en-US" sz="1100" dirty="0"/>
            </a:lvl5pPr>
          </a:lstStyle>
          <a:p>
            <a:pPr lvl="0" rtl="0">
              <a:lnSpc>
                <a:spcPct val="150000"/>
              </a:lnSpc>
            </a:pPr>
            <a:r>
              <a:rPr lang="cs-CZ" noProof="0"/>
              <a:t>Upravte styly předlohy textu.</a:t>
            </a:r>
          </a:p>
          <a:p>
            <a:pPr lvl="1" rtl="0">
              <a:lnSpc>
                <a:spcPct val="150000"/>
              </a:lnSpc>
            </a:pPr>
            <a:r>
              <a:rPr lang="cs-CZ" noProof="0"/>
              <a:t>Druhá úroveň</a:t>
            </a:r>
          </a:p>
          <a:p>
            <a:pPr lvl="2" rtl="0">
              <a:lnSpc>
                <a:spcPct val="150000"/>
              </a:lnSpc>
            </a:pPr>
            <a:r>
              <a:rPr lang="cs-CZ" noProof="0"/>
              <a:t>Třetí úroveň</a:t>
            </a:r>
          </a:p>
          <a:p>
            <a:pPr lvl="3" rtl="0">
              <a:lnSpc>
                <a:spcPct val="150000"/>
              </a:lnSpc>
            </a:pPr>
            <a:r>
              <a:rPr lang="cs-CZ" noProof="0"/>
              <a:t>Čtvrtá úroveň</a:t>
            </a:r>
          </a:p>
          <a:p>
            <a:pPr lvl="4" rtl="0">
              <a:lnSpc>
                <a:spcPct val="150000"/>
              </a:lnSpc>
            </a:pPr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19" name="Zástupný symbol pro obsah 3">
            <a:extLst>
              <a:ext uri="{FF2B5EF4-FFF2-40B4-BE49-F238E27FC236}">
                <a16:creationId xmlns:a16="http://schemas.microsoft.com/office/drawing/2014/main" id="{EE7BCAD4-8DB6-482F-8DC0-F6D653F92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53394" y="1431586"/>
            <a:ext cx="3467106" cy="436120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/>
            </a:lvl1pPr>
            <a:lvl2pPr>
              <a:defRPr lang="en-US" sz="1400" dirty="0"/>
            </a:lvl2pPr>
            <a:lvl3pPr>
              <a:defRPr lang="en-US" sz="1200" dirty="0"/>
            </a:lvl3pPr>
            <a:lvl4pPr>
              <a:defRPr lang="en-US" sz="1100" dirty="0"/>
            </a:lvl4pPr>
            <a:lvl5pPr>
              <a:defRPr lang="en-US" sz="1100" dirty="0"/>
            </a:lvl5pPr>
          </a:lstStyle>
          <a:p>
            <a:pPr lvl="0" rtl="0">
              <a:lnSpc>
                <a:spcPct val="150000"/>
              </a:lnSpc>
            </a:pPr>
            <a:r>
              <a:rPr lang="cs-CZ" noProof="0"/>
              <a:t>Upravte styly předlohy textu.</a:t>
            </a:r>
          </a:p>
          <a:p>
            <a:pPr lvl="1" rtl="0">
              <a:lnSpc>
                <a:spcPct val="150000"/>
              </a:lnSpc>
            </a:pPr>
            <a:r>
              <a:rPr lang="cs-CZ" noProof="0"/>
              <a:t>Druhá úroveň</a:t>
            </a:r>
          </a:p>
          <a:p>
            <a:pPr lvl="2" rtl="0">
              <a:lnSpc>
                <a:spcPct val="150000"/>
              </a:lnSpc>
            </a:pPr>
            <a:r>
              <a:rPr lang="cs-CZ" noProof="0"/>
              <a:t>Třetí úroveň</a:t>
            </a:r>
          </a:p>
          <a:p>
            <a:pPr lvl="3" rtl="0">
              <a:lnSpc>
                <a:spcPct val="150000"/>
              </a:lnSpc>
            </a:pPr>
            <a:r>
              <a:rPr lang="cs-CZ" noProof="0"/>
              <a:t>Čtvrtá úroveň</a:t>
            </a:r>
          </a:p>
          <a:p>
            <a:pPr lvl="4" rtl="0">
              <a:lnSpc>
                <a:spcPct val="150000"/>
              </a:lnSpc>
            </a:pPr>
            <a:r>
              <a:rPr lang="cs-CZ" noProof="0"/>
              <a:t>Pátá úroveň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815244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F38A5A1-070F-43C9-B2D5-C557B0D72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882" y="1061132"/>
            <a:ext cx="3464717" cy="823912"/>
          </a:xfrm>
          <a:ln>
            <a:noFill/>
          </a:ln>
        </p:spPr>
        <p:txBody>
          <a:bodyPr rtlCol="0"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ECCBEC1-2F48-4E90-ADF0-BEE2B9E47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882" y="2108201"/>
            <a:ext cx="3464717" cy="3684588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1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1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6EDCBFD0-7AE5-4346-AD3A-01F956626091}"/>
              </a:ext>
            </a:extLst>
          </p:cNvPr>
          <p:cNvSpPr/>
          <p:nvPr userDrawn="1"/>
        </p:nvSpPr>
        <p:spPr>
          <a:xfrm>
            <a:off x="4430484" y="0"/>
            <a:ext cx="2873833" cy="5426414"/>
          </a:xfrm>
          <a:prstGeom prst="rect">
            <a:avLst/>
          </a:prstGeom>
          <a:noFill/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1F4A2F-9480-4E94-806C-5D65C71DF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4" y="0"/>
            <a:ext cx="3834596" cy="1124404"/>
          </a:xfrm>
        </p:spPr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CC3A4379-5E89-42FE-AA5C-BEA0CDFCDD6F}"/>
              </a:ext>
            </a:extLst>
          </p:cNvPr>
          <p:cNvSpPr/>
          <p:nvPr userDrawn="1"/>
        </p:nvSpPr>
        <p:spPr>
          <a:xfrm>
            <a:off x="4887684" y="1431586"/>
            <a:ext cx="2873833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0DA028-023B-4883-9A48-70FD7A2E522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7EA625CC-388D-4655-BFA6-2CC4FD9E889D}"/>
              </a:ext>
            </a:extLst>
          </p:cNvPr>
          <p:cNvSpPr/>
          <p:nvPr userDrawn="1"/>
        </p:nvSpPr>
        <p:spPr>
          <a:xfrm>
            <a:off x="4659081" y="447789"/>
            <a:ext cx="2873833" cy="595795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2AA6DE-6D7A-4135-8B9F-99A91527F21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14" name="Zástupný symbol pro text 4">
            <a:extLst>
              <a:ext uri="{FF2B5EF4-FFF2-40B4-BE49-F238E27FC236}">
                <a16:creationId xmlns:a16="http://schemas.microsoft.com/office/drawing/2014/main" id="{17A78D63-E00C-4155-A5B2-B3431A09A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53395" y="1061132"/>
            <a:ext cx="3464721" cy="823912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b="1" dirty="0">
                <a:latin typeface="+mj-lt"/>
              </a:defRPr>
            </a:lvl1pPr>
          </a:lstStyle>
          <a:p>
            <a:pPr marL="228600" lvl="0" indent="-228600" algn="ctr" rt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obsah 5">
            <a:extLst>
              <a:ext uri="{FF2B5EF4-FFF2-40B4-BE49-F238E27FC236}">
                <a16:creationId xmlns:a16="http://schemas.microsoft.com/office/drawing/2014/main" id="{60C17447-B870-4054-B568-8B6B321EC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53394" y="2108201"/>
            <a:ext cx="3464722" cy="3684588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400" dirty="0"/>
            </a:lvl2pPr>
            <a:lvl3pPr>
              <a:defRPr lang="en-US" sz="1200" dirty="0"/>
            </a:lvl3pPr>
            <a:lvl4pPr>
              <a:defRPr lang="en-US" sz="1100" dirty="0"/>
            </a:lvl4pPr>
            <a:lvl5pPr>
              <a:defRPr lang="en-US" sz="1100" dirty="0"/>
            </a:lvl5pPr>
          </a:lstStyle>
          <a:p>
            <a:pPr marL="228600" lvl="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noProof="0"/>
              <a:t>Upravte styly předlohy textu.</a:t>
            </a:r>
          </a:p>
          <a:p>
            <a:pPr marL="228600" lvl="1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noProof="0"/>
              <a:t>Druhá úroveň</a:t>
            </a:r>
          </a:p>
          <a:p>
            <a:pPr marL="228600" lvl="2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noProof="0"/>
              <a:t>Třetí úroveň</a:t>
            </a:r>
          </a:p>
          <a:p>
            <a:pPr marL="228600" lvl="3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noProof="0"/>
              <a:t>Čtvrtá úroveň</a:t>
            </a:r>
          </a:p>
          <a:p>
            <a:pPr marL="228600" lvl="4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noProof="0"/>
              <a:t>Pátá úroveň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96335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7F3105-8D8F-4FF3-9A7F-0F067BB810A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D117255-8347-4647-9EA2-7ED06A73C1A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9F3E8482-B43D-4B69-8645-6B735F91B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4478" y="587829"/>
            <a:ext cx="5326022" cy="5273221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DDDD410-5ABA-46A5-B282-F37437EFB673}"/>
              </a:ext>
            </a:extLst>
          </p:cNvPr>
          <p:cNvSpPr/>
          <p:nvPr userDrawn="1"/>
        </p:nvSpPr>
        <p:spPr>
          <a:xfrm>
            <a:off x="1159727" y="1224451"/>
            <a:ext cx="4226024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D9BC9CBF-CF7B-4E39-9FD1-961882EC596A}"/>
              </a:ext>
            </a:extLst>
          </p:cNvPr>
          <p:cNvSpPr/>
          <p:nvPr userDrawn="1"/>
        </p:nvSpPr>
        <p:spPr>
          <a:xfrm>
            <a:off x="657060" y="698704"/>
            <a:ext cx="4473025" cy="5701790"/>
          </a:xfrm>
          <a:prstGeom prst="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97A3D921-B9D5-42DC-9037-298968D94C95}"/>
              </a:ext>
            </a:extLst>
          </p:cNvPr>
          <p:cNvGrpSpPr/>
          <p:nvPr userDrawn="1"/>
        </p:nvGrpSpPr>
        <p:grpSpPr>
          <a:xfrm>
            <a:off x="657060" y="435124"/>
            <a:ext cx="5134751" cy="6215741"/>
            <a:chOff x="252031" y="391887"/>
            <a:chExt cx="7433283" cy="6215741"/>
          </a:xfrm>
        </p:grpSpPr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9BDB1890-91F2-49FC-B0F4-3F3FF11B6A1A}"/>
                </a:ext>
              </a:extLst>
            </p:cNvPr>
            <p:cNvSpPr/>
            <p:nvPr userDrawn="1"/>
          </p:nvSpPr>
          <p:spPr>
            <a:xfrm>
              <a:off x="979713" y="1181214"/>
              <a:ext cx="6117771" cy="5426414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</p:txBody>
        </p:sp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6A62F937-16D4-4A6C-B247-D0A62BC6560D}"/>
                </a:ext>
              </a:extLst>
            </p:cNvPr>
            <p:cNvSpPr/>
            <p:nvPr userDrawn="1"/>
          </p:nvSpPr>
          <p:spPr>
            <a:xfrm>
              <a:off x="609600" y="391887"/>
              <a:ext cx="7075714" cy="5878284"/>
            </a:xfrm>
            <a:prstGeom prst="rect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B9335681-5A6F-48BE-8160-2000D0F242FB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</p:grp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41E2B8D-1C12-403F-BE59-ECC565466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546851"/>
            <a:ext cx="4101084" cy="3396749"/>
          </a:xfrm>
        </p:spPr>
        <p:txBody>
          <a:bodyPr rtlCol="0"/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Upravte styly předlohy textu.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F0F519-65FC-434F-8F2F-F778A20A8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480457"/>
            <a:ext cx="4101084" cy="979308"/>
          </a:xfrm>
        </p:spPr>
        <p:txBody>
          <a:bodyPr rtlCol="0" anchor="b"/>
          <a:lstStyle>
            <a:lvl1pPr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7291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4A85DE8-81C6-4A53-8754-137A795CA5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A66073F-5CD2-4EAC-890A-F6BB43D2B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9817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4A85DE8-81C6-4A53-8754-137A795CA5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A66073F-5CD2-4EAC-890A-F6BB43D2B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05804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8571B4-4133-4DE5-AD8F-A341842CBE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65AC00-5FCA-4A4E-A036-2FCBDEAF17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5880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obrázku 13">
            <a:extLst>
              <a:ext uri="{FF2B5EF4-FFF2-40B4-BE49-F238E27FC236}">
                <a16:creationId xmlns:a16="http://schemas.microsoft.com/office/drawing/2014/main" id="{FE1CFFBA-D756-4740-B375-252727F02D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64229" y="0"/>
            <a:ext cx="4919153" cy="6858000"/>
          </a:xfrm>
          <a:solidFill>
            <a:schemeClr val="bg1">
              <a:lumMod val="50000"/>
            </a:schemeClr>
          </a:solidFill>
        </p:spPr>
        <p:txBody>
          <a:bodyPr rtlCol="0"/>
          <a:lstStyle/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2DCA22-1DF2-42CB-8741-F0CE575EA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04" y="1676400"/>
            <a:ext cx="5196241" cy="3352800"/>
          </a:xfrm>
        </p:spPr>
        <p:txBody>
          <a:bodyPr rtlCol="0">
            <a:normAutofit/>
          </a:bodyPr>
          <a:lstStyle>
            <a:lvl1pPr>
              <a:defRPr sz="4400" b="1" spc="3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DD89F3-6B87-4C54-83B9-A6481CB4F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394" y="365125"/>
            <a:ext cx="4114801" cy="5811838"/>
          </a:xfrm>
        </p:spPr>
        <p:txBody>
          <a:bodyPr rtlCol="0"/>
          <a:lstStyle/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pic>
        <p:nvPicPr>
          <p:cNvPr id="11" name="Grafika 10">
            <a:extLst>
              <a:ext uri="{FF2B5EF4-FFF2-40B4-BE49-F238E27FC236}">
                <a16:creationId xmlns:a16="http://schemas.microsoft.com/office/drawing/2014/main" id="{479D679C-E90D-4916-BCE6-71C32B831E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9938" y="1088572"/>
            <a:ext cx="4572000" cy="4572000"/>
          </a:xfrm>
          <a:prstGeom prst="rect">
            <a:avLst/>
          </a:prstGeom>
        </p:spPr>
      </p:pic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C200B3-102B-4BB6-AEB0-D99EE027F0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450C90-6D4A-4D50-B15D-91C587AABC6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417623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dělovac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obrázku 13">
            <a:extLst>
              <a:ext uri="{FF2B5EF4-FFF2-40B4-BE49-F238E27FC236}">
                <a16:creationId xmlns:a16="http://schemas.microsoft.com/office/drawing/2014/main" id="{FE1CFFBA-D756-4740-B375-252727F02D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64229" y="0"/>
            <a:ext cx="9927771" cy="6858000"/>
          </a:xfrm>
          <a:solidFill>
            <a:schemeClr val="bg1">
              <a:lumMod val="50000"/>
            </a:schemeClr>
          </a:solidFill>
        </p:spPr>
        <p:txBody>
          <a:bodyPr rtlCol="0"/>
          <a:lstStyle/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99325050-38BE-4AB2-B450-8DC9C0EDD386}"/>
              </a:ext>
            </a:extLst>
          </p:cNvPr>
          <p:cNvGrpSpPr/>
          <p:nvPr userDrawn="1"/>
        </p:nvGrpSpPr>
        <p:grpSpPr>
          <a:xfrm>
            <a:off x="883522" y="408327"/>
            <a:ext cx="5276606" cy="5768636"/>
            <a:chOff x="883522" y="408327"/>
            <a:chExt cx="5276606" cy="5768636"/>
          </a:xfrm>
        </p:grpSpPr>
        <p:sp>
          <p:nvSpPr>
            <p:cNvPr id="13" name="Obdélník 12">
              <a:extLst>
                <a:ext uri="{FF2B5EF4-FFF2-40B4-BE49-F238E27FC236}">
                  <a16:creationId xmlns:a16="http://schemas.microsoft.com/office/drawing/2014/main" id="{3D68A4CE-A5FD-4656-82E1-43D586CC441E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</p:txBody>
        </p:sp>
        <p:pic>
          <p:nvPicPr>
            <p:cNvPr id="15" name="Grafika 14">
              <a:extLst>
                <a:ext uri="{FF2B5EF4-FFF2-40B4-BE49-F238E27FC236}">
                  <a16:creationId xmlns:a16="http://schemas.microsoft.com/office/drawing/2014/main" id="{E66B1E37-8CEC-44ED-A239-C755B72AC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39938" y="1088572"/>
              <a:ext cx="4572000" cy="4572000"/>
            </a:xfrm>
            <a:prstGeom prst="rect">
              <a:avLst/>
            </a:prstGeom>
          </p:spPr>
        </p:pic>
        <p:sp>
          <p:nvSpPr>
            <p:cNvPr id="14" name="Obdélník 13">
              <a:extLst>
                <a:ext uri="{FF2B5EF4-FFF2-40B4-BE49-F238E27FC236}">
                  <a16:creationId xmlns:a16="http://schemas.microsoft.com/office/drawing/2014/main" id="{B7E28405-97F5-4E03-86F1-FAE2FEA6CFF8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</p:txBody>
        </p:sp>
      </p:grpSp>
      <p:sp>
        <p:nvSpPr>
          <p:cNvPr id="16" name="Nadpis 1">
            <a:extLst>
              <a:ext uri="{FF2B5EF4-FFF2-40B4-BE49-F238E27FC236}">
                <a16:creationId xmlns:a16="http://schemas.microsoft.com/office/drawing/2014/main" id="{719FCC9B-E3B8-49CF-BD22-D553FFAA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1775"/>
            <a:ext cx="4351911" cy="2384466"/>
          </a:xfrm>
        </p:spPr>
        <p:txBody>
          <a:bodyPr rtlCol="0">
            <a:normAutofit/>
          </a:bodyPr>
          <a:lstStyle>
            <a:lvl1pPr algn="ctr">
              <a:defRPr sz="4400" b="1" spc="3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17" name="Zástupný symbol pro text 2">
            <a:extLst>
              <a:ext uri="{FF2B5EF4-FFF2-40B4-BE49-F238E27FC236}">
                <a16:creationId xmlns:a16="http://schemas.microsoft.com/office/drawing/2014/main" id="{4F21EA87-CE67-4A1E-B2E0-513F775C76A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8199" y="3886241"/>
            <a:ext cx="4351910" cy="296437"/>
          </a:xfrm>
        </p:spPr>
        <p:txBody>
          <a:bodyPr lIns="0" rIns="0" rtlCol="0">
            <a:noAutofit/>
          </a:bodyPr>
          <a:lstStyle>
            <a:lvl1pPr marL="0" indent="0" algn="ctr">
              <a:buNone/>
              <a:defRPr sz="2000" spc="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dirty="0"/>
              <a:t>UPRAVIT STYL PŘEDLOHY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AADF661-E593-4423-A8A8-F22C9439078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BD6A50-BDFC-4B4C-9D3B-53B545F5318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8481437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dělovací sníme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obrázku 13">
            <a:extLst>
              <a:ext uri="{FF2B5EF4-FFF2-40B4-BE49-F238E27FC236}">
                <a16:creationId xmlns:a16="http://schemas.microsoft.com/office/drawing/2014/main" id="{B599FEC8-12D0-4EB5-8573-C891D56C84E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71015" y="0"/>
            <a:ext cx="12263015" cy="6858000"/>
          </a:xfrm>
          <a:solidFill>
            <a:schemeClr val="bg1">
              <a:lumMod val="50000"/>
            </a:schemeClr>
          </a:solidFill>
        </p:spPr>
        <p:txBody>
          <a:bodyPr rtlCol="0"/>
          <a:lstStyle/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7BF3BF7F-F094-497C-9310-2FE8B059E82B}"/>
              </a:ext>
            </a:extLst>
          </p:cNvPr>
          <p:cNvGrpSpPr/>
          <p:nvPr userDrawn="1"/>
        </p:nvGrpSpPr>
        <p:grpSpPr>
          <a:xfrm flipH="1" flipV="1">
            <a:off x="3581400" y="451189"/>
            <a:ext cx="5276606" cy="5768636"/>
            <a:chOff x="883522" y="408327"/>
            <a:chExt cx="5276606" cy="5768636"/>
          </a:xfrm>
        </p:grpSpPr>
        <p:sp>
          <p:nvSpPr>
            <p:cNvPr id="15" name="Obdélník 14">
              <a:extLst>
                <a:ext uri="{FF2B5EF4-FFF2-40B4-BE49-F238E27FC236}">
                  <a16:creationId xmlns:a16="http://schemas.microsoft.com/office/drawing/2014/main" id="{2D49E498-4E90-44A2-B49F-157DFF9E8581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</p:txBody>
        </p:sp>
        <p:pic>
          <p:nvPicPr>
            <p:cNvPr id="17" name="Grafika 16">
              <a:extLst>
                <a:ext uri="{FF2B5EF4-FFF2-40B4-BE49-F238E27FC236}">
                  <a16:creationId xmlns:a16="http://schemas.microsoft.com/office/drawing/2014/main" id="{B2D9F108-8C30-4BEC-8122-BE2632644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39938" y="1088572"/>
              <a:ext cx="4572000" cy="4572000"/>
            </a:xfrm>
            <a:prstGeom prst="rect">
              <a:avLst/>
            </a:prstGeom>
          </p:spPr>
        </p:pic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FAB546B5-7C56-40DD-B1DF-AE850DE5FDB3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</p:txBody>
        </p:sp>
      </p:grpSp>
      <p:sp>
        <p:nvSpPr>
          <p:cNvPr id="8" name="Nadpis 1">
            <a:extLst>
              <a:ext uri="{FF2B5EF4-FFF2-40B4-BE49-F238E27FC236}">
                <a16:creationId xmlns:a16="http://schemas.microsoft.com/office/drawing/2014/main" id="{4C30FD01-9DD8-4ECA-AC52-7C41002A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095" y="1742989"/>
            <a:ext cx="4351911" cy="3352800"/>
          </a:xfrm>
        </p:spPr>
        <p:txBody>
          <a:bodyPr rtlCol="0">
            <a:normAutofit/>
          </a:bodyPr>
          <a:lstStyle>
            <a:lvl1pPr algn="ctr">
              <a:defRPr sz="4400" b="1" spc="3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22" name="Zástupný symbol pro text 2">
            <a:extLst>
              <a:ext uri="{FF2B5EF4-FFF2-40B4-BE49-F238E27FC236}">
                <a16:creationId xmlns:a16="http://schemas.microsoft.com/office/drawing/2014/main" id="{74491700-C4EB-4143-ACD3-DE153BF9DD99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06094" y="4127455"/>
            <a:ext cx="4351910" cy="296437"/>
          </a:xfrm>
        </p:spPr>
        <p:txBody>
          <a:bodyPr lIns="0" rIns="0" rtlCol="0">
            <a:noAutofit/>
          </a:bodyPr>
          <a:lstStyle>
            <a:lvl1pPr marL="0" indent="0" algn="ctr">
              <a:buNone/>
              <a:defRPr sz="2000" spc="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dirty="0"/>
              <a:t>UPRAVIT STYL PŘEDLOHY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F17219-39C2-44C1-BFC9-BA0D7ACD78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87118E-1B0A-407B-BDCE-B343BC9F92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995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>
            <a:extLst>
              <a:ext uri="{FF2B5EF4-FFF2-40B4-BE49-F238E27FC236}">
                <a16:creationId xmlns:a16="http://schemas.microsoft.com/office/drawing/2014/main" id="{CC3A4379-5E89-42FE-AA5C-BEA0CDFCDD6F}"/>
              </a:ext>
            </a:extLst>
          </p:cNvPr>
          <p:cNvSpPr/>
          <p:nvPr userDrawn="1"/>
        </p:nvSpPr>
        <p:spPr>
          <a:xfrm>
            <a:off x="4887684" y="1431586"/>
            <a:ext cx="2873833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F38A5A1-070F-43C9-B2D5-C557B0D72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882" y="1061132"/>
            <a:ext cx="3464717" cy="823912"/>
          </a:xfrm>
          <a:ln>
            <a:noFill/>
          </a:ln>
        </p:spPr>
        <p:txBody>
          <a:bodyPr rtlCol="0"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ECCBEC1-2F48-4E90-ADF0-BEE2B9E47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882" y="2108201"/>
            <a:ext cx="3464717" cy="3684588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1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1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11" name="Zástupný symbol pro text 2">
            <a:extLst>
              <a:ext uri="{FF2B5EF4-FFF2-40B4-BE49-F238E27FC236}">
                <a16:creationId xmlns:a16="http://schemas.microsoft.com/office/drawing/2014/main" id="{367F380C-58A9-4490-AC57-579A90290F3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153400" y="1061132"/>
            <a:ext cx="3464717" cy="823912"/>
          </a:xfrm>
          <a:ln>
            <a:noFill/>
          </a:ln>
        </p:spPr>
        <p:txBody>
          <a:bodyPr rtlCol="0"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Upravte styly předlohy textu.</a:t>
            </a:r>
          </a:p>
        </p:txBody>
      </p:sp>
      <p:sp>
        <p:nvSpPr>
          <p:cNvPr id="12" name="Zástupný symbol pro obsah 3">
            <a:extLst>
              <a:ext uri="{FF2B5EF4-FFF2-40B4-BE49-F238E27FC236}">
                <a16:creationId xmlns:a16="http://schemas.microsoft.com/office/drawing/2014/main" id="{DA285A94-0E4E-47DC-8E61-41F684F3700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153400" y="2108201"/>
            <a:ext cx="3464717" cy="3684588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1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1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6EDCBFD0-7AE5-4346-AD3A-01F956626091}"/>
              </a:ext>
            </a:extLst>
          </p:cNvPr>
          <p:cNvSpPr/>
          <p:nvPr userDrawn="1"/>
        </p:nvSpPr>
        <p:spPr>
          <a:xfrm>
            <a:off x="4430484" y="38100"/>
            <a:ext cx="2873833" cy="5426414"/>
          </a:xfrm>
          <a:prstGeom prst="rect">
            <a:avLst/>
          </a:prstGeom>
          <a:noFill/>
          <a:ln w="88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</p:txBody>
      </p:sp>
      <p:sp>
        <p:nvSpPr>
          <p:cNvPr id="16" name="Zástupný symbol obrázku 13">
            <a:extLst>
              <a:ext uri="{FF2B5EF4-FFF2-40B4-BE49-F238E27FC236}">
                <a16:creationId xmlns:a16="http://schemas.microsoft.com/office/drawing/2014/main" id="{354FBDC8-CD65-4972-A821-C25297B1A8A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59082" y="489291"/>
            <a:ext cx="2873833" cy="5920920"/>
          </a:xfrm>
          <a:solidFill>
            <a:schemeClr val="bg1"/>
          </a:solidFill>
        </p:spPr>
        <p:txBody>
          <a:bodyPr rtlCol="0"/>
          <a:lstStyle/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1F4A2F-9480-4E94-806C-5D65C71DF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4" y="0"/>
            <a:ext cx="3834596" cy="1124404"/>
          </a:xfrm>
        </p:spPr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0DA028-023B-4883-9A48-70FD7A2E522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2AA6DE-6D7A-4135-8B9F-99A91527F21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78074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ABD40C7A-92CE-46D6-B056-C75D73663328}"/>
              </a:ext>
            </a:extLst>
          </p:cNvPr>
          <p:cNvSpPr/>
          <p:nvPr userDrawn="1"/>
        </p:nvSpPr>
        <p:spPr>
          <a:xfrm>
            <a:off x="609600" y="391887"/>
            <a:ext cx="7075714" cy="5878284"/>
          </a:xfrm>
          <a:prstGeom prst="rect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2877C5F-FF39-4400-9C13-0D7F04A0C78F}"/>
              </a:ext>
            </a:extLst>
          </p:cNvPr>
          <p:cNvSpPr/>
          <p:nvPr userDrawn="1"/>
        </p:nvSpPr>
        <p:spPr>
          <a:xfrm>
            <a:off x="6727371" y="54430"/>
            <a:ext cx="1238278" cy="65531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AE90E16-AEC5-4F82-85B0-DDEA26AA93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097484" y="0"/>
            <a:ext cx="5094515" cy="6858000"/>
          </a:xfrm>
          <a:solidFill>
            <a:schemeClr val="bg1">
              <a:lumMod val="50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EA1A2116-206B-49CD-9ECC-078E4F72904C}"/>
              </a:ext>
            </a:extLst>
          </p:cNvPr>
          <p:cNvSpPr/>
          <p:nvPr userDrawn="1"/>
        </p:nvSpPr>
        <p:spPr>
          <a:xfrm>
            <a:off x="979713" y="1181214"/>
            <a:ext cx="6117771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  <a:p>
            <a:pPr algn="ctr" rtl="0"/>
            <a:endParaRPr lang="cs-CZ" noProof="0" dirty="0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A69E75A6-06C5-49D0-9164-3098CE0E53D8}"/>
              </a:ext>
            </a:extLst>
          </p:cNvPr>
          <p:cNvSpPr/>
          <p:nvPr userDrawn="1"/>
        </p:nvSpPr>
        <p:spPr>
          <a:xfrm>
            <a:off x="957943" y="655467"/>
            <a:ext cx="5769428" cy="5701790"/>
          </a:xfrm>
          <a:prstGeom prst="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7F3105-8D8F-4FF3-9A7F-0F067BB810A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41E2B8D-1C12-403F-BE59-ECC565466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7943" y="2546851"/>
            <a:ext cx="5138057" cy="3396749"/>
          </a:xfrm>
        </p:spPr>
        <p:txBody>
          <a:bodyPr rtlCol="0"/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Upravte styly předlohy textu.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F0F519-65FC-434F-8F2F-F778A20A8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3" y="1480457"/>
            <a:ext cx="5138057" cy="979308"/>
          </a:xfrm>
        </p:spPr>
        <p:txBody>
          <a:bodyPr rtlCol="0" anchor="b"/>
          <a:lstStyle>
            <a:lvl1pPr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D117255-8347-4647-9EA2-7ED06A73C1A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7725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rázku 13">
            <a:extLst>
              <a:ext uri="{FF2B5EF4-FFF2-40B4-BE49-F238E27FC236}">
                <a16:creationId xmlns:a16="http://schemas.microsoft.com/office/drawing/2014/main" id="{0CBD5E02-927B-4DF7-8968-617C1C8F0F0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0"/>
            <a:ext cx="7249885" cy="6858000"/>
          </a:xfrm>
          <a:solidFill>
            <a:schemeClr val="bg1">
              <a:lumMod val="50000"/>
            </a:schemeClr>
          </a:solidFill>
        </p:spPr>
        <p:txBody>
          <a:bodyPr rtlCol="0"/>
          <a:lstStyle/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1E8CB484-5390-4B2F-9BFB-D0733BEE88A5}"/>
              </a:ext>
            </a:extLst>
          </p:cNvPr>
          <p:cNvGrpSpPr/>
          <p:nvPr userDrawn="1"/>
        </p:nvGrpSpPr>
        <p:grpSpPr>
          <a:xfrm flipH="1">
            <a:off x="4115984" y="252563"/>
            <a:ext cx="7433283" cy="5995838"/>
            <a:chOff x="252031" y="391887"/>
            <a:chExt cx="7433283" cy="6215741"/>
          </a:xfrm>
        </p:grpSpPr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id="{A8354BDC-9788-4AB5-A841-99D95C68804F}"/>
                </a:ext>
              </a:extLst>
            </p:cNvPr>
            <p:cNvSpPr/>
            <p:nvPr userDrawn="1"/>
          </p:nvSpPr>
          <p:spPr>
            <a:xfrm>
              <a:off x="979713" y="1181214"/>
              <a:ext cx="6117771" cy="5426414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</p:txBody>
        </p:sp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id="{36778BD9-B865-4156-B319-6A8242F0D4D5}"/>
                </a:ext>
              </a:extLst>
            </p:cNvPr>
            <p:cNvSpPr/>
            <p:nvPr userDrawn="1"/>
          </p:nvSpPr>
          <p:spPr>
            <a:xfrm>
              <a:off x="609600" y="391887"/>
              <a:ext cx="7075714" cy="5878284"/>
            </a:xfrm>
            <a:prstGeom prst="rect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sp>
          <p:nvSpPr>
            <p:cNvPr id="25" name="Obdélník 24">
              <a:extLst>
                <a:ext uri="{FF2B5EF4-FFF2-40B4-BE49-F238E27FC236}">
                  <a16:creationId xmlns:a16="http://schemas.microsoft.com/office/drawing/2014/main" id="{AEB70006-7799-4F63-912B-45662CE14500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10539" y="916440"/>
            <a:ext cx="6117771" cy="573989"/>
          </a:xfrm>
        </p:spPr>
        <p:txBody>
          <a:bodyPr lIns="0" rIns="0" rtlCol="0">
            <a:noAutofit/>
          </a:bodyPr>
          <a:lstStyle>
            <a:lvl1pPr>
              <a:defRPr sz="3200" b="1" spc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cs-CZ" noProof="0" dirty="0"/>
              <a:t>KLIKNUTÍM UPRAVÍTE PŘEDLOHU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0539" y="1962673"/>
            <a:ext cx="6117771" cy="3676128"/>
          </a:xfrm>
        </p:spPr>
        <p:txBody>
          <a:bodyPr lIns="0" rIns="0" rtlCol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4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text 2">
            <a:extLst>
              <a:ext uri="{FF2B5EF4-FFF2-40B4-BE49-F238E27FC236}">
                <a16:creationId xmlns:a16="http://schemas.microsoft.com/office/drawing/2014/main" id="{6CAAB964-0A56-4842-AA82-7610F726CD1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535810" y="1555002"/>
            <a:ext cx="6076915" cy="407670"/>
          </a:xfrm>
        </p:spPr>
        <p:txBody>
          <a:bodyPr lIns="0" rIns="0" rtlCol="0">
            <a:noAutofit/>
          </a:bodyPr>
          <a:lstStyle>
            <a:lvl1pPr marL="0" indent="0">
              <a:buNone/>
              <a:defRPr sz="2000" spc="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dirty="0"/>
              <a:t>UPRAVIT STYLY PŘEDLOHY TEXTU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FE929D-DC77-46CA-82A0-DBC67BEA93A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A17937-35A7-4492-BF9B-0912A22FF3F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666008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42E9CCD-6BB8-4209-A6BA-85186795608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400191" y="470641"/>
            <a:ext cx="5220309" cy="5916718"/>
          </a:xfrm>
        </p:spPr>
        <p:txBody>
          <a:bodyPr rtlCol="0"/>
          <a:lstStyle/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1E8CB484-5390-4B2F-9BFB-D0733BEE88A5}"/>
              </a:ext>
            </a:extLst>
          </p:cNvPr>
          <p:cNvGrpSpPr/>
          <p:nvPr userDrawn="1"/>
        </p:nvGrpSpPr>
        <p:grpSpPr>
          <a:xfrm>
            <a:off x="657060" y="435124"/>
            <a:ext cx="5134751" cy="6215741"/>
            <a:chOff x="252031" y="391887"/>
            <a:chExt cx="7433283" cy="6215741"/>
          </a:xfrm>
        </p:grpSpPr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id="{A8354BDC-9788-4AB5-A841-99D95C68804F}"/>
                </a:ext>
              </a:extLst>
            </p:cNvPr>
            <p:cNvSpPr/>
            <p:nvPr userDrawn="1"/>
          </p:nvSpPr>
          <p:spPr>
            <a:xfrm>
              <a:off x="979713" y="1181214"/>
              <a:ext cx="6117771" cy="5426414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</p:txBody>
        </p:sp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id="{36778BD9-B865-4156-B319-6A8242F0D4D5}"/>
                </a:ext>
              </a:extLst>
            </p:cNvPr>
            <p:cNvSpPr/>
            <p:nvPr userDrawn="1"/>
          </p:nvSpPr>
          <p:spPr>
            <a:xfrm>
              <a:off x="609600" y="391887"/>
              <a:ext cx="7075714" cy="5878284"/>
            </a:xfrm>
            <a:prstGeom prst="rect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sp>
          <p:nvSpPr>
            <p:cNvPr id="25" name="Obdélník 24">
              <a:extLst>
                <a:ext uri="{FF2B5EF4-FFF2-40B4-BE49-F238E27FC236}">
                  <a16:creationId xmlns:a16="http://schemas.microsoft.com/office/drawing/2014/main" id="{AEB70006-7799-4F63-912B-45662CE14500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167" y="1099002"/>
            <a:ext cx="4226024" cy="573989"/>
          </a:xfrm>
        </p:spPr>
        <p:txBody>
          <a:bodyPr lIns="0" rIns="0" rtlCol="0">
            <a:noAutofit/>
          </a:bodyPr>
          <a:lstStyle>
            <a:lvl1pPr>
              <a:defRPr sz="3200" b="1" spc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cs-CZ" noProof="0" dirty="0"/>
              <a:t>KLIKNUTÍM UPRAVÍTE PŘEDLOHU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167" y="2145234"/>
            <a:ext cx="4226024" cy="3857329"/>
          </a:xfrm>
        </p:spPr>
        <p:txBody>
          <a:bodyPr lIns="0" rIns="0" rtlCol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4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text 2">
            <a:extLst>
              <a:ext uri="{FF2B5EF4-FFF2-40B4-BE49-F238E27FC236}">
                <a16:creationId xmlns:a16="http://schemas.microsoft.com/office/drawing/2014/main" id="{6CAAB964-0A56-4842-AA82-7610F726CD1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1804" y="1737564"/>
            <a:ext cx="4197802" cy="407670"/>
          </a:xfrm>
        </p:spPr>
        <p:txBody>
          <a:bodyPr lIns="0" rIns="0" rtlCol="0">
            <a:noAutofit/>
          </a:bodyPr>
          <a:lstStyle>
            <a:lvl1pPr marL="0" indent="0">
              <a:buNone/>
              <a:defRPr sz="2000" spc="6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dirty="0"/>
              <a:t>UPRAVIT STYL PŘEDLOHY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5311BA1-4F61-4FA7-9C20-685B3689CAE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8EF357A5-40C6-41A4-B1BE-0AF78D459AC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927893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Skupina 13">
            <a:extLst>
              <a:ext uri="{FF2B5EF4-FFF2-40B4-BE49-F238E27FC236}">
                <a16:creationId xmlns:a16="http://schemas.microsoft.com/office/drawing/2014/main" id="{846D6A0C-E2C3-43CB-83D0-B5F6221079CA}"/>
              </a:ext>
            </a:extLst>
          </p:cNvPr>
          <p:cNvGrpSpPr/>
          <p:nvPr userDrawn="1"/>
        </p:nvGrpSpPr>
        <p:grpSpPr>
          <a:xfrm flipH="1">
            <a:off x="2076202" y="1374276"/>
            <a:ext cx="7324426" cy="3883523"/>
            <a:chOff x="252031" y="-22763"/>
            <a:chExt cx="7324426" cy="7269964"/>
          </a:xfrm>
        </p:grpSpPr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EDC96296-0FBF-47A5-9D6A-5D9BB647A4D7}"/>
                </a:ext>
              </a:extLst>
            </p:cNvPr>
            <p:cNvSpPr/>
            <p:nvPr userDrawn="1"/>
          </p:nvSpPr>
          <p:spPr>
            <a:xfrm>
              <a:off x="979714" y="1181211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  <a:p>
              <a:pPr algn="ctr" rtl="0"/>
              <a:endParaRPr lang="cs-CZ" noProof="0" dirty="0"/>
            </a:p>
          </p:txBody>
        </p:sp>
        <p:sp>
          <p:nvSpPr>
            <p:cNvPr id="15" name="Obdélník 14">
              <a:extLst>
                <a:ext uri="{FF2B5EF4-FFF2-40B4-BE49-F238E27FC236}">
                  <a16:creationId xmlns:a16="http://schemas.microsoft.com/office/drawing/2014/main" id="{F997D03F-0BE2-458F-92A2-4FE73B0FBF51}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53F17719-10FE-433E-9CCC-4509DE17F22A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rgbClr val="2F33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DE73F1A-AAF0-4EB4-8DF0-C152BD93C6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91372" y="2238426"/>
            <a:ext cx="6609256" cy="1508126"/>
          </a:xfrm>
        </p:spPr>
        <p:txBody>
          <a:bodyPr rtlCol="0"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cs-CZ" noProof="0" dirty="0"/>
              <a:t>Kliknutím můžete upravit </a:t>
            </a:r>
            <a:br>
              <a:rPr lang="cs-CZ" noProof="0" dirty="0"/>
            </a:br>
            <a:r>
              <a:rPr lang="cs-CZ" noProof="0" dirty="0"/>
              <a:t>styl předlohy nadpisů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075AE6-92D3-4205-B268-E1AD6C590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1372" y="3838627"/>
            <a:ext cx="6609256" cy="450503"/>
          </a:xfrm>
        </p:spPr>
        <p:txBody>
          <a:bodyPr rtlCol="0"/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3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7F27C465-B000-4905-9328-DBAB7930A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4" y="0"/>
            <a:ext cx="1100023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BBF3059-D5B9-418C-A60B-C3C8E261E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5884" y="1188720"/>
            <a:ext cx="11000232" cy="4988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87F727-48BD-4EB4-B57F-5AC03BEB1A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5884" y="64683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noProof="0" dirty="0"/>
              <a:t>Přidejte zápatí</a:t>
            </a:r>
          </a:p>
        </p:txBody>
      </p:sp>
      <p:sp>
        <p:nvSpPr>
          <p:cNvPr id="9" name="Obdélník: Jeden ustřižený roh 8">
            <a:extLst>
              <a:ext uri="{FF2B5EF4-FFF2-40B4-BE49-F238E27FC236}">
                <a16:creationId xmlns:a16="http://schemas.microsoft.com/office/drawing/2014/main" id="{7166C798-72CE-4F2D-9A04-013F24A2659F}"/>
              </a:ext>
            </a:extLst>
          </p:cNvPr>
          <p:cNvSpPr/>
          <p:nvPr userDrawn="1"/>
        </p:nvSpPr>
        <p:spPr>
          <a:xfrm flipH="1">
            <a:off x="11549269" y="6356350"/>
            <a:ext cx="642731" cy="501650"/>
          </a:xfrm>
          <a:prstGeom prst="snip1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50000">
                <a:srgbClr val="05EE55">
                  <a:alpha val="70000"/>
                </a:srgbClr>
              </a:gs>
              <a:gs pos="100000">
                <a:srgbClr val="C0F4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>
              <a:solidFill>
                <a:schemeClr val="bg1"/>
              </a:solidFill>
            </a:endParaRPr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3ACE58C5-CE1C-415B-8591-25A53FF2AE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69" y="6405746"/>
            <a:ext cx="642731" cy="407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rtl="0"/>
            <a:fld id="{8C2E478F-E849-4A8C-AF1F-CBCC78A7CBFA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6527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51" r:id="rId4"/>
    <p:sldLayoutId id="2147483653" r:id="rId5"/>
    <p:sldLayoutId id="2147483657" r:id="rId6"/>
    <p:sldLayoutId id="2147483660" r:id="rId7"/>
    <p:sldLayoutId id="2147483663" r:id="rId8"/>
    <p:sldLayoutId id="2147483669" r:id="rId9"/>
    <p:sldLayoutId id="2147483661" r:id="rId10"/>
    <p:sldLayoutId id="2147483666" r:id="rId11"/>
    <p:sldLayoutId id="2147483670" r:id="rId12"/>
    <p:sldLayoutId id="2147483667" r:id="rId13"/>
    <p:sldLayoutId id="2147483668" r:id="rId14"/>
    <p:sldLayoutId id="2147483665" r:id="rId15"/>
    <p:sldLayoutId id="2147483671" r:id="rId16"/>
    <p:sldLayoutId id="2147483655" r:id="rId1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" userDrawn="1">
          <p15:clr>
            <a:srgbClr val="F26B43"/>
          </p15:clr>
        </p15:guide>
        <p15:guide id="2" pos="73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3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>
            <a:extLst>
              <a:ext uri="{FF2B5EF4-FFF2-40B4-BE49-F238E27FC236}">
                <a16:creationId xmlns:a16="http://schemas.microsoft.com/office/drawing/2014/main" id="{C809A533-0CE2-44A7-8D25-5C899C26F3C5}"/>
              </a:ext>
            </a:extLst>
          </p:cNvPr>
          <p:cNvSpPr/>
          <p:nvPr/>
        </p:nvSpPr>
        <p:spPr>
          <a:xfrm>
            <a:off x="191729" y="174521"/>
            <a:ext cx="11842955" cy="6521247"/>
          </a:xfrm>
          <a:prstGeom prst="rect">
            <a:avLst/>
          </a:prstGeom>
          <a:noFill/>
          <a:ln w="76200">
            <a:solidFill>
              <a:srgbClr val="218C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D10D69A7-7A46-44C0-BFFD-AAB2E2EE99F0}"/>
              </a:ext>
            </a:extLst>
          </p:cNvPr>
          <p:cNvSpPr/>
          <p:nvPr/>
        </p:nvSpPr>
        <p:spPr>
          <a:xfrm>
            <a:off x="1085024" y="684048"/>
            <a:ext cx="9289282" cy="5131868"/>
          </a:xfrm>
          <a:prstGeom prst="rect">
            <a:avLst/>
          </a:prstGeom>
          <a:noFill/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4DEB81B5-2966-489E-9368-D72E28D19CD2}"/>
              </a:ext>
            </a:extLst>
          </p:cNvPr>
          <p:cNvSpPr/>
          <p:nvPr/>
        </p:nvSpPr>
        <p:spPr>
          <a:xfrm>
            <a:off x="1483671" y="1042083"/>
            <a:ext cx="9535781" cy="5283359"/>
          </a:xfrm>
          <a:prstGeom prst="rect">
            <a:avLst/>
          </a:prstGeom>
          <a:solidFill>
            <a:srgbClr val="218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>
                <a:latin typeface="Arial Black" panose="020B0A04020102020204" pitchFamily="34" charset="0"/>
                <a:cs typeface="Times New Roman" panose="02020603050405020304" pitchFamily="18" charset="0"/>
              </a:rPr>
              <a:t>Využití zpožděných neutronů ke stanovení množství štěpného materiálu</a:t>
            </a:r>
          </a:p>
          <a:p>
            <a:pPr algn="ctr"/>
            <a:endParaRPr lang="cs-CZ" sz="11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cs-CZ" i="1" dirty="0">
                <a:latin typeface="Arial Black" panose="020B0A04020102020204" pitchFamily="34" charset="0"/>
                <a:cs typeface="Times New Roman" panose="02020603050405020304" pitchFamily="18" charset="0"/>
              </a:rPr>
              <a:t>       </a:t>
            </a:r>
            <a:r>
              <a:rPr lang="cs-CZ" dirty="0">
                <a:latin typeface="Arial Black" panose="020B0A04020102020204" pitchFamily="34" charset="0"/>
                <a:cs typeface="Times New Roman" panose="02020603050405020304" pitchFamily="18" charset="0"/>
              </a:rPr>
              <a:t>Lucie Gavlová, Jiří Kožnar, Veronika Zukalová</a:t>
            </a:r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2918AA1A-3324-45B5-A0CA-9186D759718F}"/>
              </a:ext>
            </a:extLst>
          </p:cNvPr>
          <p:cNvSpPr/>
          <p:nvPr/>
        </p:nvSpPr>
        <p:spPr>
          <a:xfrm rot="18061351">
            <a:off x="9217716" y="4306071"/>
            <a:ext cx="558032" cy="1712501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F924C840-D9A9-4567-A8A4-2383D8BEBEF0}"/>
              </a:ext>
            </a:extLst>
          </p:cNvPr>
          <p:cNvSpPr/>
          <p:nvPr/>
        </p:nvSpPr>
        <p:spPr>
          <a:xfrm>
            <a:off x="9351706" y="5011235"/>
            <a:ext cx="270388" cy="26718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37214B66-5CD0-4BA2-8F12-4119E15DDA0F}"/>
              </a:ext>
            </a:extLst>
          </p:cNvPr>
          <p:cNvSpPr/>
          <p:nvPr/>
        </p:nvSpPr>
        <p:spPr>
          <a:xfrm rot="3548191">
            <a:off x="9207885" y="4288579"/>
            <a:ext cx="558032" cy="1712501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A65FCB12-4682-40C7-AFC3-4AC816EE69DF}"/>
              </a:ext>
            </a:extLst>
          </p:cNvPr>
          <p:cNvSpPr/>
          <p:nvPr/>
        </p:nvSpPr>
        <p:spPr>
          <a:xfrm>
            <a:off x="9207884" y="4306071"/>
            <a:ext cx="558032" cy="1712501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C3C5852F-DD25-40B5-8296-5BF620456EBE}"/>
              </a:ext>
            </a:extLst>
          </p:cNvPr>
          <p:cNvSpPr/>
          <p:nvPr/>
        </p:nvSpPr>
        <p:spPr>
          <a:xfrm>
            <a:off x="9224837" y="4390114"/>
            <a:ext cx="184355" cy="1836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D646615C-DB32-4E79-957B-5886E368FF41}"/>
              </a:ext>
            </a:extLst>
          </p:cNvPr>
          <p:cNvSpPr/>
          <p:nvPr/>
        </p:nvSpPr>
        <p:spPr>
          <a:xfrm>
            <a:off x="8816149" y="5557723"/>
            <a:ext cx="184355" cy="1836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56D676AE-0267-423E-AD23-D0A577E2EFB4}"/>
              </a:ext>
            </a:extLst>
          </p:cNvPr>
          <p:cNvSpPr/>
          <p:nvPr/>
        </p:nvSpPr>
        <p:spPr>
          <a:xfrm>
            <a:off x="10053487" y="5278422"/>
            <a:ext cx="184355" cy="18362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21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023 L -0.00625 0.03588 L -0.00755 0.05903 L -0.00872 0.08912 L -0.0082 0.12176 L -0.00781 0.14746 L -0.00599 0.17014 L -0.00104 0.19306 L 0.00274 0.21065 L 0.00808 0.21898 L 0.01459 0.22361 L 0.0181 0.22246 L 0.02279 0.21574 L 0.02748 0.20417 L 0.03021 0.19028 L 0.03308 0.17523 L 0.03464 0.16134 L 0.03529 0.14306 L 0.0362 0.12963 L 0.0362 0.10903 L 0.0375 0.08634 L 0.03646 0.07014 L 0.03646 0.05533 L 0.03464 0.0375 L 0.03282 0.0169 L 0.02969 0.00023 L 0.02591 -0.01042 L 0.02149 -0.02083 L 0.01563 -0.02407 L 0.00899 -0.02315 L 0.00651 -0.01921 L -0.00104 -0.00023 Z " pathEditMode="relative" ptsTypes="AAAAAAAAAAAAAAAAAAAAAAAAAAAAAAAA">
                                      <p:cBhvr>
                                        <p:cTn id="6" dur="6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39 -1.11111E-6 L -0.0112 -0.02824 L -0.02109 -0.04097 L -0.03398 -0.05648 L -0.04427 -0.06991 L -0.05768 -0.08102 L -0.06836 -0.09167 L -0.08607 -0.10092 L -0.10299 -0.10255 L -0.11263 -0.09768 L -0.1151 -0.0838 L -0.11081 -0.06713 L -0.10703 -0.0537 L -0.09857 -0.03981 L -0.08828 -0.02315 L -0.07708 -0.00926 L -0.06484 0.00394 L -0.05364 0.0162 L -0.03958 0.02732 L -0.02864 0.03681 L -0.01706 0.0412 L -0.00742 0.04283 L 0.00195 0.04352 L 0.0086 0.03241 L 0.0086 0.0206 L 0.00547 0.00787 L 0.00039 -1.11111E-6 Z " pathEditMode="relative" ptsTypes="AAAAAAAAAAAAAAAAAAAAAAAAAAA">
                                      <p:cBhvr>
                                        <p:cTn id="8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65 0.00046 L 0.02526 -0.00903 L 0.03802 -0.01852 L 0.04844 -0.02685 L 0.0612 -0.04028 L 0.07435 -0.05463 L 0.08307 -0.06805 L 0.09375 -0.08565 L 0.10117 -0.10069 L 0.10677 -0.1169 L 0.10898 -0.12916 L 0.10937 -0.13842 L 0.10495 -0.14398 L 0.09844 -0.14676 L 0.08867 -0.14676 L 0.07526 -0.1412 L 0.06367 -0.13403 L 0.0556 -0.12731 L 0.04466 -0.11736 L 0.03177 -0.10463 L 0.01745 -0.0868 L 0.00963 -0.07523 L 0.00312 -0.06528 L -0.00313 -0.05347 L -0.00977 -0.03958 L -0.0125 -0.02731 L -0.01406 -0.01574 L -0.01198 -0.00579 L -0.00065 0.00046 Z " pathEditMode="relative" ptsTypes="AAAAAAAAAAAAAAAAAAAAAAAAAAAAA">
                                      <p:cBhvr>
                                        <p:cTn id="10" dur="5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>
            <a:extLst>
              <a:ext uri="{FF2B5EF4-FFF2-40B4-BE49-F238E27FC236}">
                <a16:creationId xmlns:a16="http://schemas.microsoft.com/office/drawing/2014/main" id="{3FB7402D-C4DF-48B9-8073-8CCE22ED5D5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DE0D46AB-19F0-427F-A34B-76905CC31E79}"/>
              </a:ext>
            </a:extLst>
          </p:cNvPr>
          <p:cNvSpPr/>
          <p:nvPr/>
        </p:nvSpPr>
        <p:spPr>
          <a:xfrm>
            <a:off x="4035446" y="239393"/>
            <a:ext cx="6830892" cy="5194139"/>
          </a:xfrm>
          <a:prstGeom prst="rect">
            <a:avLst/>
          </a:prstGeom>
          <a:noFill/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>
            <a:extLst>
              <a:ext uri="{FF2B5EF4-FFF2-40B4-BE49-F238E27FC236}">
                <a16:creationId xmlns:a16="http://schemas.microsoft.com/office/drawing/2014/main" id="{ED3E05FA-0261-4636-9DC0-61CBEB4E05EB}"/>
              </a:ext>
            </a:extLst>
          </p:cNvPr>
          <p:cNvSpPr/>
          <p:nvPr/>
        </p:nvSpPr>
        <p:spPr>
          <a:xfrm>
            <a:off x="-1380013" y="703653"/>
            <a:ext cx="3834883" cy="361866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C11CE194-5BC5-4A1D-A328-8B20C8415E1D}"/>
              </a:ext>
            </a:extLst>
          </p:cNvPr>
          <p:cNvSpPr/>
          <p:nvPr/>
        </p:nvSpPr>
        <p:spPr>
          <a:xfrm>
            <a:off x="11549269" y="6316824"/>
            <a:ext cx="642731" cy="54117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94B1CCC2-DAB4-47F4-A287-14483C2E61DD}"/>
              </a:ext>
            </a:extLst>
          </p:cNvPr>
          <p:cNvSpPr/>
          <p:nvPr/>
        </p:nvSpPr>
        <p:spPr>
          <a:xfrm>
            <a:off x="4573993" y="466532"/>
            <a:ext cx="6975276" cy="5859096"/>
          </a:xfrm>
          <a:prstGeom prst="rect">
            <a:avLst/>
          </a:prstGeom>
          <a:solidFill>
            <a:srgbClr val="069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F1712D81-9D7A-42C1-94F4-B7AA614DE3F6}"/>
              </a:ext>
            </a:extLst>
          </p:cNvPr>
          <p:cNvSpPr/>
          <p:nvPr/>
        </p:nvSpPr>
        <p:spPr>
          <a:xfrm>
            <a:off x="-1632416" y="447870"/>
            <a:ext cx="4329267" cy="4130231"/>
          </a:xfrm>
          <a:prstGeom prst="ellipse">
            <a:avLst/>
          </a:prstGeom>
          <a:noFill/>
          <a:ln w="76200">
            <a:solidFill>
              <a:srgbClr val="069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C761F392-AA0F-4205-AECD-7AC15A491477}"/>
              </a:ext>
            </a:extLst>
          </p:cNvPr>
          <p:cNvSpPr/>
          <p:nvPr/>
        </p:nvSpPr>
        <p:spPr>
          <a:xfrm rot="19385800">
            <a:off x="100946" y="-811422"/>
            <a:ext cx="1970818" cy="7708155"/>
          </a:xfrm>
          <a:prstGeom prst="ellipse">
            <a:avLst/>
          </a:prstGeom>
          <a:noFill/>
          <a:ln w="76200">
            <a:solidFill>
              <a:srgbClr val="069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67943E02-A3E2-444A-B9B6-7E0314588A9D}"/>
              </a:ext>
            </a:extLst>
          </p:cNvPr>
          <p:cNvSpPr/>
          <p:nvPr/>
        </p:nvSpPr>
        <p:spPr>
          <a:xfrm rot="1974137">
            <a:off x="-376742" y="-425078"/>
            <a:ext cx="1970818" cy="7708155"/>
          </a:xfrm>
          <a:prstGeom prst="ellipse">
            <a:avLst/>
          </a:prstGeom>
          <a:noFill/>
          <a:ln w="76200">
            <a:solidFill>
              <a:srgbClr val="069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ětiva 4">
            <a:extLst>
              <a:ext uri="{FF2B5EF4-FFF2-40B4-BE49-F238E27FC236}">
                <a16:creationId xmlns:a16="http://schemas.microsoft.com/office/drawing/2014/main" id="{B13A922C-7786-47A0-AB3D-D77621EF1076}"/>
              </a:ext>
            </a:extLst>
          </p:cNvPr>
          <p:cNvSpPr/>
          <p:nvPr/>
        </p:nvSpPr>
        <p:spPr>
          <a:xfrm rot="14680825">
            <a:off x="-1331638" y="2772156"/>
            <a:ext cx="1409936" cy="1041555"/>
          </a:xfrm>
          <a:prstGeom prst="chord">
            <a:avLst>
              <a:gd name="adj1" fmla="val 2376360"/>
              <a:gd name="adj2" fmla="val 15307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2821601-4589-46D4-BB1F-816437266A85}"/>
              </a:ext>
            </a:extLst>
          </p:cNvPr>
          <p:cNvSpPr/>
          <p:nvPr/>
        </p:nvSpPr>
        <p:spPr>
          <a:xfrm rot="18968080">
            <a:off x="-545225" y="1603717"/>
            <a:ext cx="1606460" cy="4815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bdélník 51">
            <a:extLst>
              <a:ext uri="{FF2B5EF4-FFF2-40B4-BE49-F238E27FC236}">
                <a16:creationId xmlns:a16="http://schemas.microsoft.com/office/drawing/2014/main" id="{FC2D274B-11F5-4C9E-B8AD-837F1BE9C8CA}"/>
              </a:ext>
            </a:extLst>
          </p:cNvPr>
          <p:cNvSpPr/>
          <p:nvPr/>
        </p:nvSpPr>
        <p:spPr>
          <a:xfrm rot="19550509">
            <a:off x="-371288" y="2037783"/>
            <a:ext cx="1606460" cy="606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bdélník 52">
            <a:extLst>
              <a:ext uri="{FF2B5EF4-FFF2-40B4-BE49-F238E27FC236}">
                <a16:creationId xmlns:a16="http://schemas.microsoft.com/office/drawing/2014/main" id="{57FFD42B-81DE-4826-BC5D-E663153B1826}"/>
              </a:ext>
            </a:extLst>
          </p:cNvPr>
          <p:cNvSpPr/>
          <p:nvPr/>
        </p:nvSpPr>
        <p:spPr>
          <a:xfrm rot="18968080">
            <a:off x="927038" y="975688"/>
            <a:ext cx="555026" cy="339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2202E2D3-A71B-4295-BF9A-A5564DB0B5D0}"/>
              </a:ext>
            </a:extLst>
          </p:cNvPr>
          <p:cNvSpPr/>
          <p:nvPr/>
        </p:nvSpPr>
        <p:spPr>
          <a:xfrm>
            <a:off x="1204551" y="830785"/>
            <a:ext cx="261735" cy="2557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ětiva 7">
            <a:extLst>
              <a:ext uri="{FF2B5EF4-FFF2-40B4-BE49-F238E27FC236}">
                <a16:creationId xmlns:a16="http://schemas.microsoft.com/office/drawing/2014/main" id="{C8479805-F28A-43C4-AF26-9F30C99ED07A}"/>
              </a:ext>
            </a:extLst>
          </p:cNvPr>
          <p:cNvSpPr/>
          <p:nvPr/>
        </p:nvSpPr>
        <p:spPr>
          <a:xfrm rot="9775916">
            <a:off x="-706928" y="851988"/>
            <a:ext cx="2989415" cy="2665612"/>
          </a:xfrm>
          <a:prstGeom prst="chord">
            <a:avLst>
              <a:gd name="adj1" fmla="val 2417841"/>
              <a:gd name="adj2" fmla="val 1540686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ětiva 8">
            <a:extLst>
              <a:ext uri="{FF2B5EF4-FFF2-40B4-BE49-F238E27FC236}">
                <a16:creationId xmlns:a16="http://schemas.microsoft.com/office/drawing/2014/main" id="{B3B5E0E5-9F90-4181-B409-5AB3D7B64B1E}"/>
              </a:ext>
            </a:extLst>
          </p:cNvPr>
          <p:cNvSpPr/>
          <p:nvPr/>
        </p:nvSpPr>
        <p:spPr>
          <a:xfrm rot="13848537">
            <a:off x="1891181" y="2789368"/>
            <a:ext cx="548873" cy="392487"/>
          </a:xfrm>
          <a:prstGeom prst="chord">
            <a:avLst>
              <a:gd name="adj1" fmla="val 2700000"/>
              <a:gd name="adj2" fmla="val 1639065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ětiva 9">
            <a:extLst>
              <a:ext uri="{FF2B5EF4-FFF2-40B4-BE49-F238E27FC236}">
                <a16:creationId xmlns:a16="http://schemas.microsoft.com/office/drawing/2014/main" id="{C2560EBE-739E-4556-9C48-98100212E71F}"/>
              </a:ext>
            </a:extLst>
          </p:cNvPr>
          <p:cNvSpPr/>
          <p:nvPr/>
        </p:nvSpPr>
        <p:spPr>
          <a:xfrm rot="6917341">
            <a:off x="170702" y="610654"/>
            <a:ext cx="511774" cy="695842"/>
          </a:xfrm>
          <a:prstGeom prst="chor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38F21741-217E-4EE0-B8F9-CC63D95841BB}"/>
              </a:ext>
            </a:extLst>
          </p:cNvPr>
          <p:cNvSpPr/>
          <p:nvPr/>
        </p:nvSpPr>
        <p:spPr>
          <a:xfrm>
            <a:off x="2614642" y="539072"/>
            <a:ext cx="511124" cy="5079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51EC789E-6781-4B6D-9E14-5F44CE3B06BE}"/>
              </a:ext>
            </a:extLst>
          </p:cNvPr>
          <p:cNvSpPr/>
          <p:nvPr/>
        </p:nvSpPr>
        <p:spPr>
          <a:xfrm>
            <a:off x="2165617" y="5588864"/>
            <a:ext cx="511124" cy="5079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75565ED-A5CE-4EEF-965D-D2ACBB77FC08}"/>
              </a:ext>
            </a:extLst>
          </p:cNvPr>
          <p:cNvSpPr/>
          <p:nvPr/>
        </p:nvSpPr>
        <p:spPr>
          <a:xfrm>
            <a:off x="7303" y="1862074"/>
            <a:ext cx="21852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7200" b="1" baseline="30000" dirty="0">
                <a:solidFill>
                  <a:srgbClr val="069A8B"/>
                </a:solidFill>
                <a:latin typeface="Arial Black" panose="020B0A04020102020204" pitchFamily="34" charset="0"/>
              </a:rPr>
              <a:t>235</a:t>
            </a:r>
            <a:r>
              <a:rPr lang="cs-CZ" sz="7200" b="1" dirty="0">
                <a:solidFill>
                  <a:srgbClr val="069A8B"/>
                </a:solidFill>
                <a:latin typeface="Arial Black" panose="020B0A04020102020204" pitchFamily="34" charset="0"/>
              </a:rPr>
              <a:t>U</a:t>
            </a:r>
            <a:endParaRPr lang="cs-CZ" sz="7200" b="1" dirty="0">
              <a:solidFill>
                <a:srgbClr val="069A8B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193DB5F-A93C-4BE4-8FA7-F0E27F60C915}"/>
              </a:ext>
            </a:extLst>
          </p:cNvPr>
          <p:cNvSpPr txBox="1"/>
          <p:nvPr/>
        </p:nvSpPr>
        <p:spPr>
          <a:xfrm>
            <a:off x="5115608" y="920620"/>
            <a:ext cx="55066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  <a:latin typeface="Arial Black" panose="020B0A04020102020204" pitchFamily="34" charset="0"/>
              </a:rPr>
              <a:t>Za pomoci potrubní pošty byly vzorky transportovány  </a:t>
            </a:r>
          </a:p>
          <a:p>
            <a:r>
              <a:rPr lang="cs-CZ" sz="3200" dirty="0">
                <a:solidFill>
                  <a:schemeClr val="bg1"/>
                </a:solidFill>
                <a:latin typeface="Arial Black" panose="020B0A04020102020204" pitchFamily="34" charset="0"/>
              </a:rPr>
              <a:t>a následně ozařovány</a:t>
            </a:r>
          </a:p>
          <a:p>
            <a:r>
              <a:rPr lang="cs-CZ" sz="3200" dirty="0">
                <a:solidFill>
                  <a:schemeClr val="bg1"/>
                </a:solidFill>
                <a:latin typeface="Arial Black" panose="020B0A04020102020204" pitchFamily="34" charset="0"/>
              </a:rPr>
              <a:t>v aktivní zóně reaktoru VR-1, po 5 minutách byly následně přepraveny k detektoru který měřil počet emitovaných neutronů</a:t>
            </a:r>
          </a:p>
        </p:txBody>
      </p:sp>
    </p:spTree>
    <p:extLst>
      <p:ext uri="{BB962C8B-B14F-4D97-AF65-F5344CB8AC3E}">
        <p14:creationId xmlns:p14="http://schemas.microsoft.com/office/powerpoint/2010/main" val="1116414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116 L -0.02266 0.14306 L -0.04453 0.23611 L -0.08894 0.38171 L -0.13868 0.5213 L -0.20144 0.66389 L -0.24675 0.75695 L -0.29909 0.82986 L -0.34792 0.8669 L -0.36446 0.85463 L -0.37149 0.82662 L -0.36966 0.77083 L -0.35834 0.68403 L -0.33828 0.58333 L -0.32084 0.51829 L -0.29466 0.43287 L -0.24323 0.27014 L -0.19102 0.12917 L -0.13959 0.03912 L -0.09597 -0.03055 L -0.04714 -0.08796 L -0.01836 -0.09398 L -0.00443 -0.07083 L 0.00091 -0.02893 L 3.33333E-6 -0.00116 Z " pathEditMode="relative" ptsTypes="AAAAAAAAAAAAAAAAAAAAAAA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209 L -0.04597 -0.06921 L -0.08347 -0.13588 L -0.12279 -0.21041 L -0.16198 -0.29097 L -0.19518 -0.37477 L -0.23776 -0.48935 L -0.25951 -0.56551 L -0.2849 -0.64907 L -0.30664 -0.74375 L -0.31107 -0.79953 L -0.30664 -0.84143 L -0.29362 -0.86134 L -0.26745 -0.86296 L -0.23425 -0.83518 L -0.19336 -0.78102 L -0.13581 -0.69884 L -0.09479 -0.61805 L -0.04688 -0.51736 L 0.00547 -0.37152 L 0.03515 -0.27384 L 0.06562 -0.17314 L 0.08919 -0.05833 L 0.09362 -0.00115 L 0.08659 0.03611 L 0.07265 0.05023 L 0.05429 0.04699 L 0.04036 0.03773 L 0.00104 0.00209 Z " pathEditMode="relative" ptsTypes="AAAAAAAAAAAAAAAAAAAAAAAAAAAAA">
                                      <p:cBhvr>
                                        <p:cTn id="8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B0241351-E6F4-44EB-837C-23C25084479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C11CE194-5BC5-4A1D-A328-8B20C8415E1D}"/>
              </a:ext>
            </a:extLst>
          </p:cNvPr>
          <p:cNvSpPr/>
          <p:nvPr/>
        </p:nvSpPr>
        <p:spPr>
          <a:xfrm>
            <a:off x="11549269" y="6316824"/>
            <a:ext cx="642731" cy="54117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EFDC3DA-CA46-4469-A646-0629A1D3CDC3}"/>
              </a:ext>
            </a:extLst>
          </p:cNvPr>
          <p:cNvSpPr/>
          <p:nvPr/>
        </p:nvSpPr>
        <p:spPr>
          <a:xfrm>
            <a:off x="3480318" y="251927"/>
            <a:ext cx="7912360" cy="2808514"/>
          </a:xfrm>
          <a:prstGeom prst="rect">
            <a:avLst/>
          </a:prstGeom>
          <a:noFill/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94B1CCC2-DAB4-47F4-A287-14483C2E61DD}"/>
              </a:ext>
            </a:extLst>
          </p:cNvPr>
          <p:cNvSpPr/>
          <p:nvPr/>
        </p:nvSpPr>
        <p:spPr>
          <a:xfrm>
            <a:off x="503853" y="485192"/>
            <a:ext cx="11366781" cy="6064898"/>
          </a:xfrm>
          <a:prstGeom prst="rect">
            <a:avLst/>
          </a:prstGeom>
          <a:solidFill>
            <a:srgbClr val="069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5FE1F60-FE8C-4597-B568-5C0F59E48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284" y="790614"/>
            <a:ext cx="10199394" cy="551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7382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7A60C018-0B5E-4341-8A45-E913B8B141E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1C9A5FC-5AA4-481D-BF3B-06551619D077}"/>
              </a:ext>
            </a:extLst>
          </p:cNvPr>
          <p:cNvSpPr/>
          <p:nvPr/>
        </p:nvSpPr>
        <p:spPr>
          <a:xfrm>
            <a:off x="3480318" y="251927"/>
            <a:ext cx="7912360" cy="2808514"/>
          </a:xfrm>
          <a:prstGeom prst="rect">
            <a:avLst/>
          </a:prstGeom>
          <a:noFill/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C11CE194-5BC5-4A1D-A328-8B20C8415E1D}"/>
              </a:ext>
            </a:extLst>
          </p:cNvPr>
          <p:cNvSpPr/>
          <p:nvPr/>
        </p:nvSpPr>
        <p:spPr>
          <a:xfrm>
            <a:off x="11549269" y="6316824"/>
            <a:ext cx="642731" cy="54117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94B1CCC2-DAB4-47F4-A287-14483C2E61DD}"/>
              </a:ext>
            </a:extLst>
          </p:cNvPr>
          <p:cNvSpPr/>
          <p:nvPr/>
        </p:nvSpPr>
        <p:spPr>
          <a:xfrm>
            <a:off x="503853" y="485192"/>
            <a:ext cx="11366781" cy="6064898"/>
          </a:xfrm>
          <a:prstGeom prst="rect">
            <a:avLst/>
          </a:prstGeom>
          <a:solidFill>
            <a:srgbClr val="069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F476EF8-905A-4A4E-A829-BFBB4C1CC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249" y="793597"/>
            <a:ext cx="10283120" cy="544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55948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52BBC633-6D67-4BCB-9FFA-5F24A03CD4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A9DDE93A-4F95-4FEB-B06E-01688CF80DE7}"/>
              </a:ext>
            </a:extLst>
          </p:cNvPr>
          <p:cNvSpPr/>
          <p:nvPr/>
        </p:nvSpPr>
        <p:spPr>
          <a:xfrm>
            <a:off x="799942" y="1070884"/>
            <a:ext cx="10965338" cy="5468256"/>
          </a:xfrm>
          <a:prstGeom prst="rect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D6E2B2B2-CCEA-4DF9-8D72-BFDE842F000B}"/>
              </a:ext>
            </a:extLst>
          </p:cNvPr>
          <p:cNvSpPr/>
          <p:nvPr/>
        </p:nvSpPr>
        <p:spPr>
          <a:xfrm>
            <a:off x="236997" y="391677"/>
            <a:ext cx="11168122" cy="5771943"/>
          </a:xfrm>
          <a:prstGeom prst="rect">
            <a:avLst/>
          </a:prstGeom>
          <a:solidFill>
            <a:srgbClr val="069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1C202E2-4E05-4C53-9CEE-943415935FA3}"/>
              </a:ext>
            </a:extLst>
          </p:cNvPr>
          <p:cNvSpPr txBox="1"/>
          <p:nvPr/>
        </p:nvSpPr>
        <p:spPr>
          <a:xfrm>
            <a:off x="1048448" y="889385"/>
            <a:ext cx="10378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  <a:latin typeface="Arial Black" panose="020B0A04020102020204" pitchFamily="34" charset="0"/>
              </a:rPr>
              <a:t>ZÁVĚR: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1D46686-355A-483B-8770-289DDA55B366}"/>
              </a:ext>
            </a:extLst>
          </p:cNvPr>
          <p:cNvSpPr txBox="1"/>
          <p:nvPr/>
        </p:nvSpPr>
        <p:spPr>
          <a:xfrm>
            <a:off x="1048448" y="1896045"/>
            <a:ext cx="98811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  <a:latin typeface="Arial Black" panose="020B0A04020102020204" pitchFamily="34" charset="0"/>
              </a:rPr>
              <a:t>Pomocí metody detekce zpožděných neutronů jsme byli schopni z hodnot určit přesné množství U obsaženého ve vzorku ES-04 na 3,02%. Vzhledem k odchylce při měření je tato hodnota tolerována. Aby se zamezilo odchylce, bylo by nutné měření opakovat několikrát.</a:t>
            </a:r>
          </a:p>
        </p:txBody>
      </p:sp>
    </p:spTree>
    <p:extLst>
      <p:ext uri="{BB962C8B-B14F-4D97-AF65-F5344CB8AC3E}">
        <p14:creationId xmlns:p14="http://schemas.microsoft.com/office/powerpoint/2010/main" val="85738050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52BBC633-6D67-4BCB-9FFA-5F24A03CD464}"/>
              </a:ext>
            </a:extLst>
          </p:cNvPr>
          <p:cNvSpPr/>
          <p:nvPr/>
        </p:nvSpPr>
        <p:spPr>
          <a:xfrm>
            <a:off x="6095978" y="-26136"/>
            <a:ext cx="609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7BB317E-7906-415B-BFC8-29FFC1E49F63}"/>
              </a:ext>
            </a:extLst>
          </p:cNvPr>
          <p:cNvSpPr/>
          <p:nvPr/>
        </p:nvSpPr>
        <p:spPr>
          <a:xfrm>
            <a:off x="1" y="0"/>
            <a:ext cx="6096000" cy="392476"/>
          </a:xfrm>
          <a:prstGeom prst="rect">
            <a:avLst/>
          </a:prstGeom>
          <a:solidFill>
            <a:srgbClr val="218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69A8B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BF1F378-53D1-4EC7-9CB0-8752904A9C67}"/>
              </a:ext>
            </a:extLst>
          </p:cNvPr>
          <p:cNvSpPr/>
          <p:nvPr/>
        </p:nvSpPr>
        <p:spPr>
          <a:xfrm rot="5400000">
            <a:off x="-2840288" y="3232764"/>
            <a:ext cx="6073051" cy="392476"/>
          </a:xfrm>
          <a:prstGeom prst="rect">
            <a:avLst/>
          </a:prstGeom>
          <a:solidFill>
            <a:srgbClr val="218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4489702-541B-41EB-BA5F-AEC283244559}"/>
              </a:ext>
            </a:extLst>
          </p:cNvPr>
          <p:cNvSpPr/>
          <p:nvPr/>
        </p:nvSpPr>
        <p:spPr>
          <a:xfrm>
            <a:off x="1" y="6465524"/>
            <a:ext cx="6095999" cy="398859"/>
          </a:xfrm>
          <a:prstGeom prst="rect">
            <a:avLst/>
          </a:prstGeom>
          <a:solidFill>
            <a:srgbClr val="069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ovnoramenný trojúhelník 1">
            <a:extLst>
              <a:ext uri="{FF2B5EF4-FFF2-40B4-BE49-F238E27FC236}">
                <a16:creationId xmlns:a16="http://schemas.microsoft.com/office/drawing/2014/main" id="{700F2153-EF7C-4B2A-B4C4-B419BF624669}"/>
              </a:ext>
            </a:extLst>
          </p:cNvPr>
          <p:cNvSpPr/>
          <p:nvPr/>
        </p:nvSpPr>
        <p:spPr>
          <a:xfrm rot="10800000">
            <a:off x="0" y="6465524"/>
            <a:ext cx="392476" cy="392475"/>
          </a:xfrm>
          <a:prstGeom prst="triangle">
            <a:avLst>
              <a:gd name="adj" fmla="val 100000"/>
            </a:avLst>
          </a:prstGeom>
          <a:solidFill>
            <a:srgbClr val="069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61C82A3-2535-4430-A872-7C97909C4EB6}"/>
              </a:ext>
            </a:extLst>
          </p:cNvPr>
          <p:cNvSpPr/>
          <p:nvPr/>
        </p:nvSpPr>
        <p:spPr>
          <a:xfrm>
            <a:off x="6088726" y="-4395"/>
            <a:ext cx="6096008" cy="398858"/>
          </a:xfrm>
          <a:prstGeom prst="rect">
            <a:avLst/>
          </a:prstGeom>
          <a:solidFill>
            <a:srgbClr val="069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6B87559-0D96-43B9-9934-7BAEFCEB627C}"/>
              </a:ext>
            </a:extLst>
          </p:cNvPr>
          <p:cNvSpPr/>
          <p:nvPr/>
        </p:nvSpPr>
        <p:spPr>
          <a:xfrm rot="5400000">
            <a:off x="8947752" y="3244235"/>
            <a:ext cx="6096002" cy="392475"/>
          </a:xfrm>
          <a:prstGeom prst="rect">
            <a:avLst/>
          </a:prstGeom>
          <a:solidFill>
            <a:srgbClr val="069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7F86FFD-F5AE-462F-B535-342B43AADE09}"/>
              </a:ext>
            </a:extLst>
          </p:cNvPr>
          <p:cNvSpPr/>
          <p:nvPr/>
        </p:nvSpPr>
        <p:spPr>
          <a:xfrm>
            <a:off x="6096004" y="6462333"/>
            <a:ext cx="6095996" cy="398858"/>
          </a:xfrm>
          <a:prstGeom prst="rect">
            <a:avLst/>
          </a:prstGeom>
          <a:solidFill>
            <a:srgbClr val="218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ovnoramenný trojúhelník 12">
            <a:extLst>
              <a:ext uri="{FF2B5EF4-FFF2-40B4-BE49-F238E27FC236}">
                <a16:creationId xmlns:a16="http://schemas.microsoft.com/office/drawing/2014/main" id="{909B43E0-A01D-48AE-BCA1-EF7BD892D75E}"/>
              </a:ext>
            </a:extLst>
          </p:cNvPr>
          <p:cNvSpPr/>
          <p:nvPr/>
        </p:nvSpPr>
        <p:spPr>
          <a:xfrm rot="16200000">
            <a:off x="11799506" y="6459142"/>
            <a:ext cx="392476" cy="392475"/>
          </a:xfrm>
          <a:prstGeom prst="triangle">
            <a:avLst>
              <a:gd name="adj" fmla="val 100000"/>
            </a:avLst>
          </a:prstGeom>
          <a:solidFill>
            <a:srgbClr val="218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D9EA44FB-FF68-4856-B3EC-4BEB1FB1B87A}"/>
              </a:ext>
            </a:extLst>
          </p:cNvPr>
          <p:cNvSpPr/>
          <p:nvPr/>
        </p:nvSpPr>
        <p:spPr>
          <a:xfrm rot="18061351">
            <a:off x="8753949" y="1245922"/>
            <a:ext cx="558032" cy="1712501"/>
          </a:xfrm>
          <a:prstGeom prst="ellipse">
            <a:avLst/>
          </a:prstGeom>
          <a:noFill/>
          <a:ln w="76200">
            <a:solidFill>
              <a:srgbClr val="2F33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A04BF5A4-F32A-4775-B021-ED3A4325D9F8}"/>
              </a:ext>
            </a:extLst>
          </p:cNvPr>
          <p:cNvSpPr/>
          <p:nvPr/>
        </p:nvSpPr>
        <p:spPr>
          <a:xfrm>
            <a:off x="8887939" y="1951086"/>
            <a:ext cx="270388" cy="267187"/>
          </a:xfrm>
          <a:prstGeom prst="ellipse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7034016F-1123-472F-B3DD-AFA6CF60EE7E}"/>
              </a:ext>
            </a:extLst>
          </p:cNvPr>
          <p:cNvSpPr/>
          <p:nvPr/>
        </p:nvSpPr>
        <p:spPr>
          <a:xfrm rot="3548191">
            <a:off x="8744118" y="1228430"/>
            <a:ext cx="558032" cy="1712501"/>
          </a:xfrm>
          <a:prstGeom prst="ellipse">
            <a:avLst/>
          </a:prstGeom>
          <a:noFill/>
          <a:ln w="76200">
            <a:solidFill>
              <a:srgbClr val="2F33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B9E9C038-B7EB-4E0B-AA47-B8F76B9D07B4}"/>
              </a:ext>
            </a:extLst>
          </p:cNvPr>
          <p:cNvSpPr/>
          <p:nvPr/>
        </p:nvSpPr>
        <p:spPr>
          <a:xfrm>
            <a:off x="8744117" y="1245922"/>
            <a:ext cx="558032" cy="1712501"/>
          </a:xfrm>
          <a:prstGeom prst="ellipse">
            <a:avLst/>
          </a:prstGeom>
          <a:noFill/>
          <a:ln w="76200">
            <a:solidFill>
              <a:srgbClr val="2F33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773F8360-14AE-42EC-8DA5-4907F0BAE110}"/>
              </a:ext>
            </a:extLst>
          </p:cNvPr>
          <p:cNvSpPr/>
          <p:nvPr/>
        </p:nvSpPr>
        <p:spPr>
          <a:xfrm>
            <a:off x="8761070" y="1329965"/>
            <a:ext cx="184355" cy="183620"/>
          </a:xfrm>
          <a:prstGeom prst="ellipse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AF2149F3-FDBE-4753-86B1-EE73429EC7F0}"/>
              </a:ext>
            </a:extLst>
          </p:cNvPr>
          <p:cNvSpPr/>
          <p:nvPr/>
        </p:nvSpPr>
        <p:spPr>
          <a:xfrm>
            <a:off x="8352382" y="2497574"/>
            <a:ext cx="184355" cy="183620"/>
          </a:xfrm>
          <a:prstGeom prst="ellipse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DE44ACE7-941F-45E1-B4B5-051576CD05BD}"/>
              </a:ext>
            </a:extLst>
          </p:cNvPr>
          <p:cNvSpPr/>
          <p:nvPr/>
        </p:nvSpPr>
        <p:spPr>
          <a:xfrm>
            <a:off x="9589720" y="2218273"/>
            <a:ext cx="184355" cy="183620"/>
          </a:xfrm>
          <a:prstGeom prst="ellipse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15F6DF7D-C949-4C0D-BC36-B4E739491120}"/>
              </a:ext>
            </a:extLst>
          </p:cNvPr>
          <p:cNvSpPr txBox="1"/>
          <p:nvPr/>
        </p:nvSpPr>
        <p:spPr>
          <a:xfrm>
            <a:off x="599856" y="620534"/>
            <a:ext cx="3808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  <a:latin typeface="Arial Black" panose="020B0A04020102020204" pitchFamily="34" charset="0"/>
              </a:rPr>
              <a:t>PODĚKOVÁNÍ: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402507B-96FB-424D-BC8A-2985E63502F4}"/>
              </a:ext>
            </a:extLst>
          </p:cNvPr>
          <p:cNvSpPr txBox="1"/>
          <p:nvPr/>
        </p:nvSpPr>
        <p:spPr>
          <a:xfrm>
            <a:off x="680047" y="1285219"/>
            <a:ext cx="4633898" cy="2352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  <a:latin typeface="Arial Black" panose="020B0A04020102020204" pitchFamily="34" charset="0"/>
              </a:rPr>
              <a:t>Ing. Ondřej Novák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  <a:latin typeface="Arial Black" panose="020B0A04020102020204" pitchFamily="34" charset="0"/>
              </a:rPr>
              <a:t>Ing. Tomáš Bílý, Ph.D.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  <a:latin typeface="Arial Black" panose="020B0A04020102020204" pitchFamily="34" charset="0"/>
              </a:rPr>
              <a:t>Ing. Pavel Suk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  <a:latin typeface="Arial Black" panose="020B0A04020102020204" pitchFamily="34" charset="0"/>
              </a:rPr>
              <a:t>KJR FJFI ČVUT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  <a:latin typeface="Arial Black" panose="020B0A04020102020204" pitchFamily="34" charset="0"/>
              </a:rPr>
              <a:t>Organizátoři TV@J</a:t>
            </a:r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9315AC53-B6FA-4D92-A4BB-125A92187284}"/>
              </a:ext>
            </a:extLst>
          </p:cNvPr>
          <p:cNvSpPr/>
          <p:nvPr/>
        </p:nvSpPr>
        <p:spPr>
          <a:xfrm>
            <a:off x="-1" y="4382132"/>
            <a:ext cx="12192001" cy="2498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3" name="Obrázek 22">
            <a:extLst>
              <a:ext uri="{FF2B5EF4-FFF2-40B4-BE49-F238E27FC236}">
                <a16:creationId xmlns:a16="http://schemas.microsoft.com/office/drawing/2014/main" id="{5F2F7235-D9F1-408B-AC6D-4D4118794F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085" y="4784985"/>
            <a:ext cx="3089430" cy="1615388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7DBB9D91-AE1B-4FC8-B7A5-5DAC97062E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1572" y="4796321"/>
            <a:ext cx="1504950" cy="1543050"/>
          </a:xfrm>
          <a:prstGeom prst="rect">
            <a:avLst/>
          </a:prstGeom>
        </p:spPr>
      </p:pic>
      <p:pic>
        <p:nvPicPr>
          <p:cNvPr id="1034" name="Picture 10" descr="Střední průmyslová škola Třebíč">
            <a:extLst>
              <a:ext uri="{FF2B5EF4-FFF2-40B4-BE49-F238E27FC236}">
                <a16:creationId xmlns:a16="http://schemas.microsoft.com/office/drawing/2014/main" id="{2B41251B-09B5-4BA5-B0D4-4FAF53007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401" y="4794145"/>
            <a:ext cx="1547403" cy="154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Úvodní strana">
            <a:extLst>
              <a:ext uri="{FF2B5EF4-FFF2-40B4-BE49-F238E27FC236}">
                <a16:creationId xmlns:a16="http://schemas.microsoft.com/office/drawing/2014/main" id="{D6B2A686-AE5F-4F85-A48F-1BDFB67F4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881" y="4753407"/>
            <a:ext cx="1941276" cy="157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oubor:CVUT znak.svg – Wikipedie">
            <a:extLst>
              <a:ext uri="{FF2B5EF4-FFF2-40B4-BE49-F238E27FC236}">
                <a16:creationId xmlns:a16="http://schemas.microsoft.com/office/drawing/2014/main" id="{27EE6946-DEFB-4ED7-A6BA-56F8D010F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085" y="4113666"/>
            <a:ext cx="2344672" cy="2344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Obdélník 33">
            <a:extLst>
              <a:ext uri="{FF2B5EF4-FFF2-40B4-BE49-F238E27FC236}">
                <a16:creationId xmlns:a16="http://schemas.microsoft.com/office/drawing/2014/main" id="{000DF820-628E-4379-82CE-0C8D48D23B8A}"/>
              </a:ext>
            </a:extLst>
          </p:cNvPr>
          <p:cNvSpPr/>
          <p:nvPr/>
        </p:nvSpPr>
        <p:spPr>
          <a:xfrm>
            <a:off x="0" y="4003893"/>
            <a:ext cx="6096000" cy="392476"/>
          </a:xfrm>
          <a:prstGeom prst="rect">
            <a:avLst/>
          </a:prstGeom>
          <a:solidFill>
            <a:srgbClr val="218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69A8B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612EA837-999F-459F-8663-D3F810906FB6}"/>
              </a:ext>
            </a:extLst>
          </p:cNvPr>
          <p:cNvSpPr/>
          <p:nvPr/>
        </p:nvSpPr>
        <p:spPr>
          <a:xfrm>
            <a:off x="6088726" y="4004697"/>
            <a:ext cx="6096008" cy="398858"/>
          </a:xfrm>
          <a:prstGeom prst="rect">
            <a:avLst/>
          </a:prstGeom>
          <a:solidFill>
            <a:srgbClr val="069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520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024 L -0.00625 0.03588 L -0.00755 0.05902 L -0.00872 0.08912 L -0.0082 0.12176 L -0.00781 0.14745 L -0.00599 0.17013 L -0.00104 0.19305 L 0.00274 0.21064 L 0.00807 0.21898 L 0.01459 0.22361 L 0.0181 0.22245 L 0.02279 0.21574 L 0.02748 0.20416 L 0.03021 0.19027 L 0.03307 0.17523 L 0.03464 0.16134 L 0.03529 0.14305 L 0.0362 0.12963 L 0.0362 0.10902 L 0.0375 0.08634 L 0.03646 0.07013 L 0.03646 0.05532 L 0.03464 0.0375 L 0.03281 0.01689 L 0.02969 0.00023 L 0.02591 -0.01042 L 0.02149 -0.02084 L 0.01563 -0.02408 L 0.00899 -0.02315 L 0.00651 -0.01922 L -0.00104 -0.00024 Z " pathEditMode="relative" rAng="0" ptsTypes="AAAAAAAAAAAAAAAAAAAAAAAAAAAAAAAA">
                                      <p:cBhvr>
                                        <p:cTn id="6" dur="6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6" y="10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39 4.44444E-6 L -0.0112 -0.02825 L -0.02109 -0.04098 L -0.03398 -0.05649 L -0.04427 -0.06991 L -0.05768 -0.08102 L -0.06836 -0.09167 L -0.08607 -0.10093 L -0.10299 -0.10255 L -0.11263 -0.09769 L -0.1151 -0.0838 L -0.11081 -0.06713 L -0.10703 -0.05371 L -0.09857 -0.03982 L -0.08828 -0.02315 L -0.07708 -0.00926 L -0.06484 0.00393 L -0.05365 0.0162 L -0.03958 0.02731 L -0.02865 0.0368 L -0.01706 0.0412 L -0.00742 0.04282 L 0.00195 0.04351 L 0.00859 0.0324 L 0.00859 0.0206 L 0.00547 0.00787 L 0.00039 4.44444E-6 Z " pathEditMode="relative" rAng="0" ptsTypes="AAAAAAAAAAAAAAAAAAAAAAAAAAA">
                                      <p:cBhvr>
                                        <p:cTn id="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5" y="-296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65 0.00046 L 0.02526 -0.00903 L 0.03802 -0.01852 L 0.04844 -0.02686 L 0.0612 -0.04028 L 0.07435 -0.05463 L 0.08307 -0.06806 L 0.09375 -0.08565 L 0.10117 -0.1007 L 0.10677 -0.1169 L 0.10898 -0.12917 L 0.10937 -0.13843 L 0.10495 -0.14399 L 0.09844 -0.14676 L 0.08867 -0.14676 L 0.07526 -0.14121 L 0.06367 -0.13403 L 0.0556 -0.12732 L 0.04466 -0.11736 L 0.03177 -0.10463 L 0.01745 -0.08681 L 0.00963 -0.07524 L 0.00312 -0.06528 L -0.00313 -0.05348 L -0.00977 -0.03959 L -0.0125 -0.02732 L -0.01406 -0.01574 L -0.01198 -0.00579 L -0.00065 0.00046 Z " pathEditMode="relative" rAng="0" ptsTypes="AAAAAAAAAAAAAAAAAAAAAAAAAAAAA">
                                      <p:cBhvr>
                                        <p:cTn id="10" dur="5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" y="-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>
            <a:extLst>
              <a:ext uri="{FF2B5EF4-FFF2-40B4-BE49-F238E27FC236}">
                <a16:creationId xmlns:a16="http://schemas.microsoft.com/office/drawing/2014/main" id="{E62C7218-4817-47A7-A4EB-C3D48E75C9DF}"/>
              </a:ext>
            </a:extLst>
          </p:cNvPr>
          <p:cNvSpPr/>
          <p:nvPr/>
        </p:nvSpPr>
        <p:spPr>
          <a:xfrm>
            <a:off x="1415293" y="546080"/>
            <a:ext cx="9879964" cy="5264353"/>
          </a:xfrm>
          <a:prstGeom prst="rect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2C2D8308-8597-4F5B-83CF-785D01CAC36A}"/>
              </a:ext>
            </a:extLst>
          </p:cNvPr>
          <p:cNvSpPr/>
          <p:nvPr/>
        </p:nvSpPr>
        <p:spPr>
          <a:xfrm>
            <a:off x="896742" y="1047567"/>
            <a:ext cx="9879963" cy="5264353"/>
          </a:xfrm>
          <a:prstGeom prst="rect">
            <a:avLst/>
          </a:prstGeom>
          <a:solidFill>
            <a:srgbClr val="218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18" name="Obdélník 317">
            <a:extLst>
              <a:ext uri="{FF2B5EF4-FFF2-40B4-BE49-F238E27FC236}">
                <a16:creationId xmlns:a16="http://schemas.microsoft.com/office/drawing/2014/main" id="{61A330F9-DCDC-458A-8DA6-868F391065B8}"/>
              </a:ext>
            </a:extLst>
          </p:cNvPr>
          <p:cNvSpPr/>
          <p:nvPr/>
        </p:nvSpPr>
        <p:spPr>
          <a:xfrm>
            <a:off x="11257935" y="6082748"/>
            <a:ext cx="934065" cy="775252"/>
          </a:xfrm>
          <a:prstGeom prst="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5DBF03D-C9CA-4440-910A-23984FA21B32}"/>
              </a:ext>
            </a:extLst>
          </p:cNvPr>
          <p:cNvSpPr txBox="1"/>
          <p:nvPr/>
        </p:nvSpPr>
        <p:spPr>
          <a:xfrm>
            <a:off x="1233858" y="870662"/>
            <a:ext cx="89833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cs-CZ" sz="3200" dirty="0">
                <a:solidFill>
                  <a:schemeClr val="bg1"/>
                </a:solidFill>
                <a:latin typeface="Arial Black" panose="020B0A04020102020204" pitchFamily="34" charset="0"/>
              </a:rPr>
              <a:t>CÍL PROJEKTU: </a:t>
            </a:r>
          </a:p>
          <a:p>
            <a:r>
              <a:rPr lang="cs-CZ" sz="3200" dirty="0">
                <a:solidFill>
                  <a:schemeClr val="bg1"/>
                </a:solidFill>
                <a:latin typeface="Arial Black" panose="020B0A04020102020204" pitchFamily="34" charset="0"/>
              </a:rPr>
              <a:t>Stanovení obohacení vzorku uranu na základě měření zpožděných neutronů, které se uvolní při rozpadu jader vzniklých štěpením. </a:t>
            </a:r>
          </a:p>
          <a:p>
            <a:endParaRPr lang="cs-CZ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57D822-0883-4B60-92A6-E9DC6E17CD3E}"/>
              </a:ext>
            </a:extLst>
          </p:cNvPr>
          <p:cNvSpPr txBox="1"/>
          <p:nvPr/>
        </p:nvSpPr>
        <p:spPr>
          <a:xfrm>
            <a:off x="1233858" y="4546793"/>
            <a:ext cx="920573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Arial Black" panose="020B0A04020102020204" pitchFamily="34" charset="0"/>
              </a:rPr>
              <a:t>Měření proběhlo na školním reaktoru VR-1. Výsledek měření neznámého obsahu uranu byl zpřesněn výpočtem na 3.02%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12919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Ovál 287">
            <a:extLst>
              <a:ext uri="{FF2B5EF4-FFF2-40B4-BE49-F238E27FC236}">
                <a16:creationId xmlns:a16="http://schemas.microsoft.com/office/drawing/2014/main" id="{74EA9177-D236-48E5-BF9C-DCEB6893BB78}"/>
              </a:ext>
            </a:extLst>
          </p:cNvPr>
          <p:cNvSpPr/>
          <p:nvPr/>
        </p:nvSpPr>
        <p:spPr>
          <a:xfrm>
            <a:off x="9533040" y="3312215"/>
            <a:ext cx="250133" cy="233570"/>
          </a:xfrm>
          <a:prstGeom prst="ellipse">
            <a:avLst/>
          </a:prstGeom>
          <a:solidFill>
            <a:srgbClr val="218CD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7" name="Ovál 286">
            <a:extLst>
              <a:ext uri="{FF2B5EF4-FFF2-40B4-BE49-F238E27FC236}">
                <a16:creationId xmlns:a16="http://schemas.microsoft.com/office/drawing/2014/main" id="{EC77BE2A-CF1E-43B0-95FF-0877909C4966}"/>
              </a:ext>
            </a:extLst>
          </p:cNvPr>
          <p:cNvSpPr/>
          <p:nvPr/>
        </p:nvSpPr>
        <p:spPr>
          <a:xfrm>
            <a:off x="9618260" y="3387259"/>
            <a:ext cx="250133" cy="233570"/>
          </a:xfrm>
          <a:prstGeom prst="ellipse">
            <a:avLst/>
          </a:prstGeom>
          <a:solidFill>
            <a:srgbClr val="218CD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9" name="Ovál 288">
            <a:extLst>
              <a:ext uri="{FF2B5EF4-FFF2-40B4-BE49-F238E27FC236}">
                <a16:creationId xmlns:a16="http://schemas.microsoft.com/office/drawing/2014/main" id="{4B6B0AF5-B2CA-4F43-BC78-877E4D0B8AA0}"/>
              </a:ext>
            </a:extLst>
          </p:cNvPr>
          <p:cNvSpPr/>
          <p:nvPr/>
        </p:nvSpPr>
        <p:spPr>
          <a:xfrm>
            <a:off x="9642657" y="3167026"/>
            <a:ext cx="250133" cy="233570"/>
          </a:xfrm>
          <a:prstGeom prst="ellipse">
            <a:avLst/>
          </a:prstGeom>
          <a:solidFill>
            <a:srgbClr val="218CD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E62C7218-4817-47A7-A4EB-C3D48E75C9DF}"/>
              </a:ext>
            </a:extLst>
          </p:cNvPr>
          <p:cNvSpPr/>
          <p:nvPr/>
        </p:nvSpPr>
        <p:spPr>
          <a:xfrm>
            <a:off x="1730477" y="462117"/>
            <a:ext cx="5319243" cy="5292640"/>
          </a:xfrm>
          <a:prstGeom prst="rect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2C2D8308-8597-4F5B-83CF-785D01CAC36A}"/>
              </a:ext>
            </a:extLst>
          </p:cNvPr>
          <p:cNvSpPr/>
          <p:nvPr/>
        </p:nvSpPr>
        <p:spPr>
          <a:xfrm>
            <a:off x="934065" y="776747"/>
            <a:ext cx="5727992" cy="5722375"/>
          </a:xfrm>
          <a:prstGeom prst="rect">
            <a:avLst/>
          </a:prstGeom>
          <a:solidFill>
            <a:srgbClr val="218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F175B45D-E96B-43C0-A95E-331AFD203E0E}"/>
              </a:ext>
            </a:extLst>
          </p:cNvPr>
          <p:cNvSpPr/>
          <p:nvPr/>
        </p:nvSpPr>
        <p:spPr>
          <a:xfrm>
            <a:off x="9326272" y="2886890"/>
            <a:ext cx="796784" cy="7653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3" name="Ovál 282">
            <a:extLst>
              <a:ext uri="{FF2B5EF4-FFF2-40B4-BE49-F238E27FC236}">
                <a16:creationId xmlns:a16="http://schemas.microsoft.com/office/drawing/2014/main" id="{5582E6BD-F7B7-4F32-BD9C-9B7C6F19F560}"/>
              </a:ext>
            </a:extLst>
          </p:cNvPr>
          <p:cNvSpPr/>
          <p:nvPr/>
        </p:nvSpPr>
        <p:spPr>
          <a:xfrm>
            <a:off x="9471924" y="3063578"/>
            <a:ext cx="500269" cy="4671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5" name="Ovál 284">
            <a:extLst>
              <a:ext uri="{FF2B5EF4-FFF2-40B4-BE49-F238E27FC236}">
                <a16:creationId xmlns:a16="http://schemas.microsoft.com/office/drawing/2014/main" id="{207231F7-517A-47B8-83E6-08C8B87FF488}"/>
              </a:ext>
            </a:extLst>
          </p:cNvPr>
          <p:cNvSpPr/>
          <p:nvPr/>
        </p:nvSpPr>
        <p:spPr>
          <a:xfrm>
            <a:off x="9448084" y="3023487"/>
            <a:ext cx="500269" cy="4671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6" name="Ovál 285">
            <a:extLst>
              <a:ext uri="{FF2B5EF4-FFF2-40B4-BE49-F238E27FC236}">
                <a16:creationId xmlns:a16="http://schemas.microsoft.com/office/drawing/2014/main" id="{F4C8562A-FD99-4898-B57A-62F4527C2322}"/>
              </a:ext>
            </a:extLst>
          </p:cNvPr>
          <p:cNvSpPr/>
          <p:nvPr/>
        </p:nvSpPr>
        <p:spPr>
          <a:xfrm>
            <a:off x="9599598" y="883166"/>
            <a:ext cx="250133" cy="233570"/>
          </a:xfrm>
          <a:prstGeom prst="ellipse">
            <a:avLst/>
          </a:prstGeom>
          <a:solidFill>
            <a:srgbClr val="218CD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5" name="Přímá spojnice se šipkou 294">
            <a:extLst>
              <a:ext uri="{FF2B5EF4-FFF2-40B4-BE49-F238E27FC236}">
                <a16:creationId xmlns:a16="http://schemas.microsoft.com/office/drawing/2014/main" id="{446F7EBE-1295-468B-9D05-72518FBEE5E1}"/>
              </a:ext>
            </a:extLst>
          </p:cNvPr>
          <p:cNvCxnSpPr>
            <a:cxnSpLocks/>
          </p:cNvCxnSpPr>
          <p:nvPr/>
        </p:nvCxnSpPr>
        <p:spPr>
          <a:xfrm flipH="1">
            <a:off x="9508370" y="3189043"/>
            <a:ext cx="427376" cy="189536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Přímá spojnice se šipkou 300">
            <a:extLst>
              <a:ext uri="{FF2B5EF4-FFF2-40B4-BE49-F238E27FC236}">
                <a16:creationId xmlns:a16="http://schemas.microsoft.com/office/drawing/2014/main" id="{6FE4662D-B666-442B-8312-29455E6C09A3}"/>
              </a:ext>
            </a:extLst>
          </p:cNvPr>
          <p:cNvCxnSpPr>
            <a:cxnSpLocks/>
          </p:cNvCxnSpPr>
          <p:nvPr/>
        </p:nvCxnSpPr>
        <p:spPr>
          <a:xfrm>
            <a:off x="9489884" y="3214178"/>
            <a:ext cx="440621" cy="201553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Přímá spojnice se šipkou 304">
            <a:extLst>
              <a:ext uri="{FF2B5EF4-FFF2-40B4-BE49-F238E27FC236}">
                <a16:creationId xmlns:a16="http://schemas.microsoft.com/office/drawing/2014/main" id="{89F8F995-8EF3-43F7-9EB0-6744A71CA4A9}"/>
              </a:ext>
            </a:extLst>
          </p:cNvPr>
          <p:cNvCxnSpPr>
            <a:cxnSpLocks/>
          </p:cNvCxnSpPr>
          <p:nvPr/>
        </p:nvCxnSpPr>
        <p:spPr>
          <a:xfrm>
            <a:off x="9724664" y="1316508"/>
            <a:ext cx="0" cy="1371600"/>
          </a:xfrm>
          <a:prstGeom prst="straightConnector1">
            <a:avLst/>
          </a:prstGeom>
          <a:ln w="127000">
            <a:solidFill>
              <a:srgbClr val="218C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Přímá spojnice se šipkou 307">
            <a:extLst>
              <a:ext uri="{FF2B5EF4-FFF2-40B4-BE49-F238E27FC236}">
                <a16:creationId xmlns:a16="http://schemas.microsoft.com/office/drawing/2014/main" id="{DE81DB93-4B3E-4E8D-8392-EBC15B28B1A5}"/>
              </a:ext>
            </a:extLst>
          </p:cNvPr>
          <p:cNvCxnSpPr>
            <a:cxnSpLocks/>
          </p:cNvCxnSpPr>
          <p:nvPr/>
        </p:nvCxnSpPr>
        <p:spPr>
          <a:xfrm>
            <a:off x="9724664" y="3807756"/>
            <a:ext cx="0" cy="1819850"/>
          </a:xfrm>
          <a:prstGeom prst="straightConnector1">
            <a:avLst/>
          </a:prstGeom>
          <a:ln w="127000">
            <a:solidFill>
              <a:srgbClr val="218C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Přímá spojnice se šipkou 309">
            <a:extLst>
              <a:ext uri="{FF2B5EF4-FFF2-40B4-BE49-F238E27FC236}">
                <a16:creationId xmlns:a16="http://schemas.microsoft.com/office/drawing/2014/main" id="{600193A4-9CB2-44EF-8434-6201423B0C9B}"/>
              </a:ext>
            </a:extLst>
          </p:cNvPr>
          <p:cNvCxnSpPr>
            <a:cxnSpLocks/>
          </p:cNvCxnSpPr>
          <p:nvPr/>
        </p:nvCxnSpPr>
        <p:spPr>
          <a:xfrm flipH="1">
            <a:off x="8892139" y="3803132"/>
            <a:ext cx="829920" cy="1633491"/>
          </a:xfrm>
          <a:prstGeom prst="straightConnector1">
            <a:avLst/>
          </a:prstGeom>
          <a:ln w="127000">
            <a:solidFill>
              <a:srgbClr val="218C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Přímá spojnice se šipkou 311">
            <a:extLst>
              <a:ext uri="{FF2B5EF4-FFF2-40B4-BE49-F238E27FC236}">
                <a16:creationId xmlns:a16="http://schemas.microsoft.com/office/drawing/2014/main" id="{83EFAF15-F5AF-470E-82DE-A8B175A11372}"/>
              </a:ext>
            </a:extLst>
          </p:cNvPr>
          <p:cNvCxnSpPr>
            <a:cxnSpLocks/>
          </p:cNvCxnSpPr>
          <p:nvPr/>
        </p:nvCxnSpPr>
        <p:spPr>
          <a:xfrm>
            <a:off x="9724663" y="3803132"/>
            <a:ext cx="824710" cy="1633491"/>
          </a:xfrm>
          <a:prstGeom prst="straightConnector1">
            <a:avLst/>
          </a:prstGeom>
          <a:ln w="127000">
            <a:solidFill>
              <a:srgbClr val="218C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Obdélník 317">
            <a:extLst>
              <a:ext uri="{FF2B5EF4-FFF2-40B4-BE49-F238E27FC236}">
                <a16:creationId xmlns:a16="http://schemas.microsoft.com/office/drawing/2014/main" id="{61A330F9-DCDC-458A-8DA6-868F391065B8}"/>
              </a:ext>
            </a:extLst>
          </p:cNvPr>
          <p:cNvSpPr/>
          <p:nvPr/>
        </p:nvSpPr>
        <p:spPr>
          <a:xfrm>
            <a:off x="11257935" y="6082748"/>
            <a:ext cx="934065" cy="775252"/>
          </a:xfrm>
          <a:prstGeom prst="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7F7552E-CC54-4EF8-82DE-9DC17A9D2257}"/>
              </a:ext>
            </a:extLst>
          </p:cNvPr>
          <p:cNvSpPr txBox="1"/>
          <p:nvPr/>
        </p:nvSpPr>
        <p:spPr>
          <a:xfrm>
            <a:off x="984881" y="890007"/>
            <a:ext cx="56263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  <a:latin typeface="Arial Black" panose="020B0A04020102020204" pitchFamily="34" charset="0"/>
              </a:rPr>
              <a:t>VZNIK ZPOŽDĚNÝCH NEUTRONŮ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D912839-0620-4890-B81E-DF6F706F2EED}"/>
              </a:ext>
            </a:extLst>
          </p:cNvPr>
          <p:cNvSpPr txBox="1"/>
          <p:nvPr/>
        </p:nvSpPr>
        <p:spPr>
          <a:xfrm>
            <a:off x="1109538" y="2340527"/>
            <a:ext cx="53192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Arial Black" panose="020B0A04020102020204" pitchFamily="34" charset="0"/>
              </a:rPr>
              <a:t>ROZŠTĚPENÍ JÁDRA </a:t>
            </a:r>
            <a:r>
              <a:rPr lang="cs-CZ" sz="2400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235</a:t>
            </a:r>
            <a:r>
              <a:rPr lang="cs-CZ" sz="2400" dirty="0">
                <a:solidFill>
                  <a:schemeClr val="bg1"/>
                </a:solidFill>
                <a:latin typeface="Arial Black" panose="020B0A04020102020204" pitchFamily="34" charset="0"/>
              </a:rPr>
              <a:t>U</a:t>
            </a:r>
          </a:p>
          <a:p>
            <a:endParaRPr lang="cs-CZ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7AFC2B0-9EA7-43AB-ACAD-A08EA09CFCD6}"/>
              </a:ext>
            </a:extLst>
          </p:cNvPr>
          <p:cNvSpPr txBox="1"/>
          <p:nvPr/>
        </p:nvSpPr>
        <p:spPr>
          <a:xfrm>
            <a:off x="984879" y="3520241"/>
            <a:ext cx="5626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Arial Black" panose="020B0A04020102020204" pitchFamily="34" charset="0"/>
              </a:rPr>
              <a:t>VZNIK ŠTĚPNÝCH PRODUKTŮ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F21AC50-AAC3-46D5-8D22-278A34749A30}"/>
              </a:ext>
            </a:extLst>
          </p:cNvPr>
          <p:cNvSpPr txBox="1"/>
          <p:nvPr/>
        </p:nvSpPr>
        <p:spPr>
          <a:xfrm>
            <a:off x="1943994" y="4571445"/>
            <a:ext cx="3776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Arial Black" panose="020B0A04020102020204" pitchFamily="34" charset="0"/>
              </a:rPr>
              <a:t>ROZPAD </a:t>
            </a:r>
            <a:r>
              <a:rPr lang="el-GR" sz="2400" dirty="0">
                <a:solidFill>
                  <a:schemeClr val="bg1"/>
                </a:solidFill>
                <a:latin typeface="Arial Black" panose="020B0A04020102020204" pitchFamily="34" charset="0"/>
              </a:rPr>
              <a:t>β</a:t>
            </a:r>
            <a:r>
              <a:rPr lang="el-GR" sz="2400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−</a:t>
            </a:r>
            <a:endParaRPr lang="cs-CZ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F19BA275-D567-4E0D-9760-78418C79A864}"/>
              </a:ext>
            </a:extLst>
          </p:cNvPr>
          <p:cNvSpPr txBox="1"/>
          <p:nvPr/>
        </p:nvSpPr>
        <p:spPr>
          <a:xfrm>
            <a:off x="1779366" y="5692213"/>
            <a:ext cx="4034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Arial Black" panose="020B0A04020102020204" pitchFamily="34" charset="0"/>
              </a:rPr>
              <a:t>EMISE NEUTRONU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AF6D37C6-A6A5-4490-BDB7-B55D36F34234}"/>
              </a:ext>
            </a:extLst>
          </p:cNvPr>
          <p:cNvCxnSpPr>
            <a:cxnSpLocks/>
          </p:cNvCxnSpPr>
          <p:nvPr/>
        </p:nvCxnSpPr>
        <p:spPr>
          <a:xfrm>
            <a:off x="3786413" y="2845946"/>
            <a:ext cx="0" cy="512123"/>
          </a:xfrm>
          <a:prstGeom prst="straightConnector1">
            <a:avLst/>
          </a:prstGeom>
          <a:ln w="1270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122F9F80-843D-4F99-8716-67AC0A53A869}"/>
              </a:ext>
            </a:extLst>
          </p:cNvPr>
          <p:cNvCxnSpPr>
            <a:cxnSpLocks/>
          </p:cNvCxnSpPr>
          <p:nvPr/>
        </p:nvCxnSpPr>
        <p:spPr>
          <a:xfrm>
            <a:off x="3796642" y="4059322"/>
            <a:ext cx="0" cy="512123"/>
          </a:xfrm>
          <a:prstGeom prst="straightConnector1">
            <a:avLst/>
          </a:prstGeom>
          <a:ln w="1270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5889568C-2F38-453A-8A96-B7A1EDF56E4A}"/>
              </a:ext>
            </a:extLst>
          </p:cNvPr>
          <p:cNvCxnSpPr>
            <a:cxnSpLocks/>
          </p:cNvCxnSpPr>
          <p:nvPr/>
        </p:nvCxnSpPr>
        <p:spPr>
          <a:xfrm>
            <a:off x="3786903" y="5115483"/>
            <a:ext cx="0" cy="512123"/>
          </a:xfrm>
          <a:prstGeom prst="straightConnector1">
            <a:avLst/>
          </a:prstGeom>
          <a:ln w="1270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3054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417 L -0.10808 0.0733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30" y="386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162 L 0.11394 0.0796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6" y="388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52 -0.00092 L -0.06485 0.0467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8" y="238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65 -0.00532 L 0.07045 0.0409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5" y="231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0377 0.03334 L -0.08581 0.3692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2" y="1678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0195 0.00116 L -0.00039 0.375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1870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0429 0.00648 L 0.08919 0.3534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45" y="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" grpId="0" animBg="1"/>
      <p:bldP spid="287" grpId="0" animBg="1"/>
      <p:bldP spid="289" grpId="0" animBg="1"/>
      <p:bldP spid="283" grpId="0" animBg="1"/>
      <p:bldP spid="2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délník 33">
            <a:extLst>
              <a:ext uri="{FF2B5EF4-FFF2-40B4-BE49-F238E27FC236}">
                <a16:creationId xmlns:a16="http://schemas.microsoft.com/office/drawing/2014/main" id="{F431D609-EC9E-4AB5-BC55-074AE7F1CF4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46740DA6-EB95-47E3-8FA6-53F66EC8675E}"/>
              </a:ext>
            </a:extLst>
          </p:cNvPr>
          <p:cNvSpPr/>
          <p:nvPr/>
        </p:nvSpPr>
        <p:spPr>
          <a:xfrm>
            <a:off x="619537" y="399221"/>
            <a:ext cx="7414120" cy="5656346"/>
          </a:xfrm>
          <a:prstGeom prst="rect">
            <a:avLst/>
          </a:prstGeom>
          <a:noFill/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CAA96E79-7CCA-4945-8158-BB94319ABDC2}"/>
              </a:ext>
            </a:extLst>
          </p:cNvPr>
          <p:cNvSpPr/>
          <p:nvPr/>
        </p:nvSpPr>
        <p:spPr>
          <a:xfrm>
            <a:off x="916655" y="713403"/>
            <a:ext cx="7414120" cy="5741385"/>
          </a:xfrm>
          <a:prstGeom prst="rect">
            <a:avLst/>
          </a:prstGeom>
          <a:solidFill>
            <a:srgbClr val="218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986A06E1-1D5F-45E8-8F63-85DDE1602A83}"/>
              </a:ext>
            </a:extLst>
          </p:cNvPr>
          <p:cNvCxnSpPr/>
          <p:nvPr/>
        </p:nvCxnSpPr>
        <p:spPr>
          <a:xfrm>
            <a:off x="9422296" y="173081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447557AA-3192-42CA-9C17-10A1C556E585}"/>
              </a:ext>
            </a:extLst>
          </p:cNvPr>
          <p:cNvSpPr txBox="1"/>
          <p:nvPr/>
        </p:nvSpPr>
        <p:spPr>
          <a:xfrm>
            <a:off x="1148061" y="1307259"/>
            <a:ext cx="6951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  <a:latin typeface="Arial Black" panose="020B0A04020102020204" pitchFamily="34" charset="0"/>
              </a:rPr>
              <a:t>CHARAKTERISTIKA ZPOŽDĚNÝCH NEUTRONŮ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9861E32-0E2E-4937-A032-0179197DEB4C}"/>
              </a:ext>
            </a:extLst>
          </p:cNvPr>
          <p:cNvSpPr txBox="1"/>
          <p:nvPr/>
        </p:nvSpPr>
        <p:spPr>
          <a:xfrm>
            <a:off x="1294226" y="2906809"/>
            <a:ext cx="6658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  <a:latin typeface="Arial Black" panose="020B0A04020102020204" pitchFamily="34" charset="0"/>
              </a:rPr>
              <a:t>G. R. Keepin  vytvořil 6ti skupinový model zpožděných neutronů na základě jejich poločasu rozpadu a jejich výtěžku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C9C39C25-46CC-4C04-994A-DDEE82BF3947}"/>
              </a:ext>
            </a:extLst>
          </p:cNvPr>
          <p:cNvSpPr/>
          <p:nvPr/>
        </p:nvSpPr>
        <p:spPr>
          <a:xfrm>
            <a:off x="10475167" y="3370009"/>
            <a:ext cx="914400" cy="914400"/>
          </a:xfrm>
          <a:prstGeom prst="ellipse">
            <a:avLst/>
          </a:prstGeom>
          <a:solidFill>
            <a:srgbClr val="218CD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BD9E03AC-1534-4382-A87E-1E1247DA30C5}"/>
              </a:ext>
            </a:extLst>
          </p:cNvPr>
          <p:cNvSpPr/>
          <p:nvPr/>
        </p:nvSpPr>
        <p:spPr>
          <a:xfrm>
            <a:off x="10475167" y="1758173"/>
            <a:ext cx="914400" cy="914400"/>
          </a:xfrm>
          <a:prstGeom prst="ellipse">
            <a:avLst/>
          </a:prstGeom>
          <a:solidFill>
            <a:srgbClr val="82DDFA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B9F5CAA8-ED87-43B4-8321-092E7F2CC30F}"/>
              </a:ext>
            </a:extLst>
          </p:cNvPr>
          <p:cNvSpPr/>
          <p:nvPr/>
        </p:nvSpPr>
        <p:spPr>
          <a:xfrm>
            <a:off x="9247430" y="2507588"/>
            <a:ext cx="914400" cy="914400"/>
          </a:xfrm>
          <a:prstGeom prst="ellipse">
            <a:avLst/>
          </a:prstGeom>
          <a:solidFill>
            <a:srgbClr val="1BC1F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E1B6E430-B86D-4708-8A90-84FDD2A644A9}"/>
              </a:ext>
            </a:extLst>
          </p:cNvPr>
          <p:cNvSpPr/>
          <p:nvPr/>
        </p:nvSpPr>
        <p:spPr>
          <a:xfrm>
            <a:off x="9247430" y="4171403"/>
            <a:ext cx="914400" cy="914400"/>
          </a:xfrm>
          <a:prstGeom prst="ellipse">
            <a:avLst/>
          </a:prstGeom>
          <a:solidFill>
            <a:srgbClr val="0070C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AB317920-BABC-4941-816C-766CF6687114}"/>
              </a:ext>
            </a:extLst>
          </p:cNvPr>
          <p:cNvSpPr/>
          <p:nvPr/>
        </p:nvSpPr>
        <p:spPr>
          <a:xfrm>
            <a:off x="10475167" y="5104984"/>
            <a:ext cx="914400" cy="914400"/>
          </a:xfrm>
          <a:prstGeom prst="ellipse">
            <a:avLst/>
          </a:prstGeom>
          <a:solidFill>
            <a:srgbClr val="00206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84A7991E-75D4-4B5E-9AAB-23D515085CC3}"/>
              </a:ext>
            </a:extLst>
          </p:cNvPr>
          <p:cNvSpPr/>
          <p:nvPr/>
        </p:nvSpPr>
        <p:spPr>
          <a:xfrm>
            <a:off x="9247430" y="843773"/>
            <a:ext cx="914400" cy="914400"/>
          </a:xfrm>
          <a:prstGeom prst="ellipse">
            <a:avLst/>
          </a:prstGeom>
          <a:solidFill>
            <a:srgbClr val="A1D1F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328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délník 33">
            <a:extLst>
              <a:ext uri="{FF2B5EF4-FFF2-40B4-BE49-F238E27FC236}">
                <a16:creationId xmlns:a16="http://schemas.microsoft.com/office/drawing/2014/main" id="{F431D609-EC9E-4AB5-BC55-074AE7F1CF4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46740DA6-EB95-47E3-8FA6-53F66EC8675E}"/>
              </a:ext>
            </a:extLst>
          </p:cNvPr>
          <p:cNvSpPr/>
          <p:nvPr/>
        </p:nvSpPr>
        <p:spPr>
          <a:xfrm>
            <a:off x="1365986" y="399326"/>
            <a:ext cx="8692414" cy="5480613"/>
          </a:xfrm>
          <a:prstGeom prst="rect">
            <a:avLst/>
          </a:prstGeom>
          <a:noFill/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CAA96E79-7CCA-4945-8158-BB94319ABDC2}"/>
              </a:ext>
            </a:extLst>
          </p:cNvPr>
          <p:cNvSpPr/>
          <p:nvPr/>
        </p:nvSpPr>
        <p:spPr>
          <a:xfrm>
            <a:off x="1921396" y="891251"/>
            <a:ext cx="9560689" cy="5567422"/>
          </a:xfrm>
          <a:prstGeom prst="rect">
            <a:avLst/>
          </a:prstGeom>
          <a:solidFill>
            <a:srgbClr val="218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E8D65CF-3826-4A5A-8FC9-C95494FA1A3C}"/>
              </a:ext>
            </a:extLst>
          </p:cNvPr>
          <p:cNvSpPr txBox="1"/>
          <p:nvPr/>
        </p:nvSpPr>
        <p:spPr>
          <a:xfrm>
            <a:off x="2295680" y="1618449"/>
            <a:ext cx="90975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  <a:latin typeface="Arial Black" panose="020B0A04020102020204" pitchFamily="34" charset="0"/>
              </a:rPr>
              <a:t>ENERGIE ZPOŽDĚNÝCH NEUTRONŮ </a:t>
            </a:r>
            <a:r>
              <a:rPr lang="cs-CZ" sz="4800" dirty="0">
                <a:solidFill>
                  <a:schemeClr val="bg1"/>
                </a:solidFill>
                <a:latin typeface="Arial Black" panose="020B0A04020102020204" pitchFamily="34" charset="0"/>
              </a:rPr>
              <a:t>200keV – 700keV</a:t>
            </a:r>
            <a:endParaRPr lang="cs-CZ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E2CC010-6B15-4100-AED9-85961A46724A}"/>
              </a:ext>
            </a:extLst>
          </p:cNvPr>
          <p:cNvSpPr txBox="1"/>
          <p:nvPr/>
        </p:nvSpPr>
        <p:spPr>
          <a:xfrm>
            <a:off x="2295680" y="3582178"/>
            <a:ext cx="73454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  <a:latin typeface="Arial Black" panose="020B0A04020102020204" pitchFamily="34" charset="0"/>
              </a:rPr>
              <a:t>STŘEDNÍ ENERGIE OKAMŽITÝCH NEUTRONŮ </a:t>
            </a:r>
            <a:r>
              <a:rPr lang="cs-CZ" sz="4000" dirty="0">
                <a:solidFill>
                  <a:schemeClr val="bg1"/>
                </a:solidFill>
                <a:latin typeface="Arial Black" panose="020B0A04020102020204" pitchFamily="34" charset="0"/>
              </a:rPr>
              <a:t>až </a:t>
            </a:r>
            <a:r>
              <a:rPr lang="cs-CZ" sz="4800" dirty="0">
                <a:solidFill>
                  <a:schemeClr val="bg1"/>
                </a:solidFill>
                <a:latin typeface="Arial Black" panose="020B0A04020102020204" pitchFamily="34" charset="0"/>
              </a:rPr>
              <a:t>2.2MeV</a:t>
            </a:r>
            <a:endParaRPr lang="cs-CZ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52700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délník 33">
            <a:extLst>
              <a:ext uri="{FF2B5EF4-FFF2-40B4-BE49-F238E27FC236}">
                <a16:creationId xmlns:a16="http://schemas.microsoft.com/office/drawing/2014/main" id="{F431D609-EC9E-4AB5-BC55-074AE7F1CF4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pSp>
        <p:nvGrpSpPr>
          <p:cNvPr id="91" name="Skupina 90">
            <a:extLst>
              <a:ext uri="{FF2B5EF4-FFF2-40B4-BE49-F238E27FC236}">
                <a16:creationId xmlns:a16="http://schemas.microsoft.com/office/drawing/2014/main" id="{C79A5B15-64E3-4CFE-A679-2930CEDAF613}"/>
              </a:ext>
            </a:extLst>
          </p:cNvPr>
          <p:cNvGrpSpPr/>
          <p:nvPr/>
        </p:nvGrpSpPr>
        <p:grpSpPr>
          <a:xfrm>
            <a:off x="3314121" y="-726677"/>
            <a:ext cx="7147870" cy="7172205"/>
            <a:chOff x="617221" y="-703528"/>
            <a:chExt cx="7147870" cy="7172205"/>
          </a:xfrm>
        </p:grpSpPr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678D3523-FFE8-4E84-80FE-283B14F60D6F}"/>
                </a:ext>
              </a:extLst>
            </p:cNvPr>
            <p:cNvSpPr/>
            <p:nvPr/>
          </p:nvSpPr>
          <p:spPr>
            <a:xfrm>
              <a:off x="2804150" y="1980341"/>
              <a:ext cx="2407923" cy="4065773"/>
            </a:xfrm>
            <a:prstGeom prst="rect">
              <a:avLst/>
            </a:prstGeom>
            <a:noFill/>
            <a:ln w="1016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Částečný kruh 8">
              <a:extLst>
                <a:ext uri="{FF2B5EF4-FFF2-40B4-BE49-F238E27FC236}">
                  <a16:creationId xmlns:a16="http://schemas.microsoft.com/office/drawing/2014/main" id="{5C80A4F0-E979-40DB-9D7F-2B03969B5264}"/>
                </a:ext>
              </a:extLst>
            </p:cNvPr>
            <p:cNvSpPr/>
            <p:nvPr/>
          </p:nvSpPr>
          <p:spPr>
            <a:xfrm>
              <a:off x="2737913" y="5618355"/>
              <a:ext cx="2548191" cy="850322"/>
            </a:xfrm>
            <a:prstGeom prst="pie">
              <a:avLst>
                <a:gd name="adj1" fmla="val 21461922"/>
                <a:gd name="adj2" fmla="val 10995614"/>
              </a:avLst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9BB6DE39-A68A-478D-A526-93F7AD0CC153}"/>
                </a:ext>
              </a:extLst>
            </p:cNvPr>
            <p:cNvSpPr/>
            <p:nvPr/>
          </p:nvSpPr>
          <p:spPr>
            <a:xfrm>
              <a:off x="3252227" y="4181423"/>
              <a:ext cx="1566319" cy="1839772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16" name="Přímá spojnice 15">
              <a:extLst>
                <a:ext uri="{FF2B5EF4-FFF2-40B4-BE49-F238E27FC236}">
                  <a16:creationId xmlns:a16="http://schemas.microsoft.com/office/drawing/2014/main" id="{402F46E5-2EF7-43EC-B7C7-0E101533E207}"/>
                </a:ext>
              </a:extLst>
            </p:cNvPr>
            <p:cNvCxnSpPr>
              <a:cxnSpLocks/>
            </p:cNvCxnSpPr>
            <p:nvPr/>
          </p:nvCxnSpPr>
          <p:spPr>
            <a:xfrm>
              <a:off x="3758747" y="4181423"/>
              <a:ext cx="0" cy="183977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CA2D88F9-5A9C-4B31-A263-E2CAD01BC028}"/>
                </a:ext>
              </a:extLst>
            </p:cNvPr>
            <p:cNvCxnSpPr>
              <a:cxnSpLocks/>
            </p:cNvCxnSpPr>
            <p:nvPr/>
          </p:nvCxnSpPr>
          <p:spPr>
            <a:xfrm>
              <a:off x="4299036" y="4181423"/>
              <a:ext cx="0" cy="183977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id="{33248377-28FF-4DF1-A74C-6DFB25D33B4D}"/>
                </a:ext>
              </a:extLst>
            </p:cNvPr>
            <p:cNvSpPr/>
            <p:nvPr/>
          </p:nvSpPr>
          <p:spPr>
            <a:xfrm>
              <a:off x="4396472" y="3907105"/>
              <a:ext cx="322042" cy="274319"/>
            </a:xfrm>
            <a:prstGeom prst="rect">
              <a:avLst/>
            </a:prstGeom>
            <a:solidFill>
              <a:srgbClr val="218CD5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1" name="Obdélník 20">
              <a:extLst>
                <a:ext uri="{FF2B5EF4-FFF2-40B4-BE49-F238E27FC236}">
                  <a16:creationId xmlns:a16="http://schemas.microsoft.com/office/drawing/2014/main" id="{EFC59652-FFC2-45C9-A779-E70C328B5542}"/>
                </a:ext>
              </a:extLst>
            </p:cNvPr>
            <p:cNvSpPr/>
            <p:nvPr/>
          </p:nvSpPr>
          <p:spPr>
            <a:xfrm>
              <a:off x="4454927" y="4178825"/>
              <a:ext cx="198885" cy="1864690"/>
            </a:xfrm>
            <a:prstGeom prst="rect">
              <a:avLst/>
            </a:prstGeom>
            <a:solidFill>
              <a:srgbClr val="218CD5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id="{DE1E4EC0-E7FC-4171-8751-C01777DF4C0D}"/>
                </a:ext>
              </a:extLst>
            </p:cNvPr>
            <p:cNvSpPr/>
            <p:nvPr/>
          </p:nvSpPr>
          <p:spPr>
            <a:xfrm>
              <a:off x="4513531" y="5069011"/>
              <a:ext cx="87923" cy="2743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977CC56E-39F3-446A-B17A-5E267FB2AD02}"/>
                </a:ext>
              </a:extLst>
            </p:cNvPr>
            <p:cNvCxnSpPr>
              <a:cxnSpLocks/>
              <a:stCxn id="20" idx="0"/>
            </p:cNvCxnSpPr>
            <p:nvPr/>
          </p:nvCxnSpPr>
          <p:spPr>
            <a:xfrm flipH="1">
              <a:off x="4554370" y="3907105"/>
              <a:ext cx="3124" cy="143622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blouk 27">
              <a:extLst>
                <a:ext uri="{FF2B5EF4-FFF2-40B4-BE49-F238E27FC236}">
                  <a16:creationId xmlns:a16="http://schemas.microsoft.com/office/drawing/2014/main" id="{CE09414B-4671-4BE3-A8D6-F84C9FDB01CD}"/>
                </a:ext>
              </a:extLst>
            </p:cNvPr>
            <p:cNvSpPr/>
            <p:nvPr/>
          </p:nvSpPr>
          <p:spPr>
            <a:xfrm rot="10800000" flipH="1">
              <a:off x="3772285" y="-667449"/>
              <a:ext cx="1053504" cy="4784239"/>
            </a:xfrm>
            <a:prstGeom prst="arc">
              <a:avLst>
                <a:gd name="adj1" fmla="val 16547896"/>
                <a:gd name="adj2" fmla="val 20059714"/>
              </a:avLst>
            </a:prstGeom>
            <a:noFill/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Oblouk 29">
              <a:extLst>
                <a:ext uri="{FF2B5EF4-FFF2-40B4-BE49-F238E27FC236}">
                  <a16:creationId xmlns:a16="http://schemas.microsoft.com/office/drawing/2014/main" id="{705929AC-ED40-4269-840E-7298DDF15251}"/>
                </a:ext>
              </a:extLst>
            </p:cNvPr>
            <p:cNvSpPr/>
            <p:nvPr/>
          </p:nvSpPr>
          <p:spPr>
            <a:xfrm rot="10800000" flipH="1">
              <a:off x="3928174" y="-678610"/>
              <a:ext cx="1053504" cy="4784239"/>
            </a:xfrm>
            <a:prstGeom prst="arc">
              <a:avLst>
                <a:gd name="adj1" fmla="val 16528642"/>
                <a:gd name="adj2" fmla="val 20059714"/>
              </a:avLst>
            </a:prstGeom>
            <a:noFill/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Oblouk 30">
              <a:extLst>
                <a:ext uri="{FF2B5EF4-FFF2-40B4-BE49-F238E27FC236}">
                  <a16:creationId xmlns:a16="http://schemas.microsoft.com/office/drawing/2014/main" id="{F16C4DF1-6709-4BE3-82DB-07CE4614AC27}"/>
                </a:ext>
              </a:extLst>
            </p:cNvPr>
            <p:cNvSpPr/>
            <p:nvPr/>
          </p:nvSpPr>
          <p:spPr>
            <a:xfrm rot="10800000" flipH="1">
              <a:off x="3852352" y="-703528"/>
              <a:ext cx="1053504" cy="4784239"/>
            </a:xfrm>
            <a:prstGeom prst="arc">
              <a:avLst>
                <a:gd name="adj1" fmla="val 16528642"/>
                <a:gd name="adj2" fmla="val 20059714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3" name="Přímá spojnice 32">
              <a:extLst>
                <a:ext uri="{FF2B5EF4-FFF2-40B4-BE49-F238E27FC236}">
                  <a16:creationId xmlns:a16="http://schemas.microsoft.com/office/drawing/2014/main" id="{65E753CC-FC7F-4B8D-8812-4313B00F28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7260" y="1135380"/>
              <a:ext cx="4298" cy="84496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bdélník 35">
              <a:extLst>
                <a:ext uri="{FF2B5EF4-FFF2-40B4-BE49-F238E27FC236}">
                  <a16:creationId xmlns:a16="http://schemas.microsoft.com/office/drawing/2014/main" id="{0DF696FF-6345-485C-8AD8-FB10BA763529}"/>
                </a:ext>
              </a:extLst>
            </p:cNvPr>
            <p:cNvSpPr/>
            <p:nvPr/>
          </p:nvSpPr>
          <p:spPr>
            <a:xfrm>
              <a:off x="4998503" y="1115817"/>
              <a:ext cx="278130" cy="441960"/>
            </a:xfrm>
            <a:prstGeom prst="rect">
              <a:avLst/>
            </a:prstGeom>
            <a:solidFill>
              <a:srgbClr val="D9D9D9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8" name="Obdélník 37">
              <a:extLst>
                <a:ext uri="{FF2B5EF4-FFF2-40B4-BE49-F238E27FC236}">
                  <a16:creationId xmlns:a16="http://schemas.microsoft.com/office/drawing/2014/main" id="{57B56E4D-FFB9-44D6-B028-31DCED8EBDE4}"/>
                </a:ext>
              </a:extLst>
            </p:cNvPr>
            <p:cNvSpPr/>
            <p:nvPr/>
          </p:nvSpPr>
          <p:spPr>
            <a:xfrm>
              <a:off x="963736" y="937260"/>
              <a:ext cx="949171" cy="751331"/>
            </a:xfrm>
            <a:prstGeom prst="rect">
              <a:avLst/>
            </a:prstGeom>
            <a:solidFill>
              <a:srgbClr val="D9D9D9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4" name="Obdélník 43">
              <a:extLst>
                <a:ext uri="{FF2B5EF4-FFF2-40B4-BE49-F238E27FC236}">
                  <a16:creationId xmlns:a16="http://schemas.microsoft.com/office/drawing/2014/main" id="{4DE23823-4284-43B0-B808-CA5E559D77F3}"/>
                </a:ext>
              </a:extLst>
            </p:cNvPr>
            <p:cNvSpPr/>
            <p:nvPr/>
          </p:nvSpPr>
          <p:spPr>
            <a:xfrm>
              <a:off x="1085657" y="1043940"/>
              <a:ext cx="705044" cy="182880"/>
            </a:xfrm>
            <a:prstGeom prst="rect">
              <a:avLst/>
            </a:prstGeom>
            <a:solidFill>
              <a:srgbClr val="D9D9D9"/>
            </a:solidFill>
            <a:ln w="38100">
              <a:solidFill>
                <a:srgbClr val="218C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5" name="Obdélník 44">
              <a:extLst>
                <a:ext uri="{FF2B5EF4-FFF2-40B4-BE49-F238E27FC236}">
                  <a16:creationId xmlns:a16="http://schemas.microsoft.com/office/drawing/2014/main" id="{F6118F67-485C-4EF0-A163-FF9118AF9700}"/>
                </a:ext>
              </a:extLst>
            </p:cNvPr>
            <p:cNvSpPr/>
            <p:nvPr/>
          </p:nvSpPr>
          <p:spPr>
            <a:xfrm>
              <a:off x="1085657" y="1312924"/>
              <a:ext cx="705044" cy="302515"/>
            </a:xfrm>
            <a:prstGeom prst="rect">
              <a:avLst/>
            </a:prstGeom>
            <a:solidFill>
              <a:srgbClr val="D9D9D9"/>
            </a:solidFill>
            <a:ln w="38100">
              <a:solidFill>
                <a:srgbClr val="218C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1" name="Obdélník 40">
              <a:extLst>
                <a:ext uri="{FF2B5EF4-FFF2-40B4-BE49-F238E27FC236}">
                  <a16:creationId xmlns:a16="http://schemas.microsoft.com/office/drawing/2014/main" id="{7C499C31-2498-46E2-A708-5D0C9A26A562}"/>
                </a:ext>
              </a:extLst>
            </p:cNvPr>
            <p:cNvSpPr/>
            <p:nvPr/>
          </p:nvSpPr>
          <p:spPr>
            <a:xfrm>
              <a:off x="958909" y="5312383"/>
              <a:ext cx="949171" cy="53340"/>
            </a:xfrm>
            <a:prstGeom prst="rect">
              <a:avLst/>
            </a:prstGeom>
            <a:solidFill>
              <a:srgbClr val="D9D9D9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2" name="Obdélník 41">
              <a:extLst>
                <a:ext uri="{FF2B5EF4-FFF2-40B4-BE49-F238E27FC236}">
                  <a16:creationId xmlns:a16="http://schemas.microsoft.com/office/drawing/2014/main" id="{1CFBA899-8CB5-4F5B-AF82-ACC45298CA4F}"/>
                </a:ext>
              </a:extLst>
            </p:cNvPr>
            <p:cNvSpPr/>
            <p:nvPr/>
          </p:nvSpPr>
          <p:spPr>
            <a:xfrm>
              <a:off x="958909" y="4625819"/>
              <a:ext cx="949171" cy="504448"/>
            </a:xfrm>
            <a:prstGeom prst="rect">
              <a:avLst/>
            </a:prstGeom>
            <a:solidFill>
              <a:srgbClr val="D9D9D9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3" name="Obdélník 42">
              <a:extLst>
                <a:ext uri="{FF2B5EF4-FFF2-40B4-BE49-F238E27FC236}">
                  <a16:creationId xmlns:a16="http://schemas.microsoft.com/office/drawing/2014/main" id="{28A1991F-73E1-4F32-8D7F-E5820CA7C974}"/>
                </a:ext>
              </a:extLst>
            </p:cNvPr>
            <p:cNvSpPr/>
            <p:nvPr/>
          </p:nvSpPr>
          <p:spPr>
            <a:xfrm>
              <a:off x="1318879" y="5130267"/>
              <a:ext cx="182880" cy="182116"/>
            </a:xfrm>
            <a:prstGeom prst="rect">
              <a:avLst/>
            </a:prstGeom>
            <a:solidFill>
              <a:srgbClr val="D9D9D9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57" name="Volný tvar: obrazec 56">
              <a:extLst>
                <a:ext uri="{FF2B5EF4-FFF2-40B4-BE49-F238E27FC236}">
                  <a16:creationId xmlns:a16="http://schemas.microsoft.com/office/drawing/2014/main" id="{BFCD4DD9-5EA9-497D-AEB5-1F26DB6B929F}"/>
                </a:ext>
              </a:extLst>
            </p:cNvPr>
            <p:cNvSpPr/>
            <p:nvPr/>
          </p:nvSpPr>
          <p:spPr>
            <a:xfrm rot="1407713">
              <a:off x="1190317" y="4713214"/>
              <a:ext cx="440003" cy="353139"/>
            </a:xfrm>
            <a:custGeom>
              <a:avLst/>
              <a:gdLst>
                <a:gd name="connsiteX0" fmla="*/ 0 w 719328"/>
                <a:gd name="connsiteY0" fmla="*/ 688848 h 688848"/>
                <a:gd name="connsiteX1" fmla="*/ 164592 w 719328"/>
                <a:gd name="connsiteY1" fmla="*/ 243840 h 688848"/>
                <a:gd name="connsiteX2" fmla="*/ 579120 w 719328"/>
                <a:gd name="connsiteY2" fmla="*/ 457200 h 688848"/>
                <a:gd name="connsiteX3" fmla="*/ 719328 w 719328"/>
                <a:gd name="connsiteY3" fmla="*/ 0 h 688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28" h="688848">
                  <a:moveTo>
                    <a:pt x="0" y="688848"/>
                  </a:moveTo>
                  <a:cubicBezTo>
                    <a:pt x="34036" y="485648"/>
                    <a:pt x="68072" y="282448"/>
                    <a:pt x="164592" y="243840"/>
                  </a:cubicBezTo>
                  <a:cubicBezTo>
                    <a:pt x="261112" y="205232"/>
                    <a:pt x="486664" y="497840"/>
                    <a:pt x="579120" y="457200"/>
                  </a:cubicBezTo>
                  <a:cubicBezTo>
                    <a:pt x="671576" y="416560"/>
                    <a:pt x="695960" y="47752"/>
                    <a:pt x="719328" y="0"/>
                  </a:cubicBezTo>
                </a:path>
              </a:pathLst>
            </a:custGeom>
            <a:noFill/>
            <a:ln w="38100">
              <a:solidFill>
                <a:srgbClr val="218C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5" name="Přímá spojnice 64">
              <a:extLst>
                <a:ext uri="{FF2B5EF4-FFF2-40B4-BE49-F238E27FC236}">
                  <a16:creationId xmlns:a16="http://schemas.microsoft.com/office/drawing/2014/main" id="{4C11B674-BE2B-4A64-BFD6-35EE2D76D4CA}"/>
                </a:ext>
              </a:extLst>
            </p:cNvPr>
            <p:cNvCxnSpPr>
              <a:cxnSpLocks/>
            </p:cNvCxnSpPr>
            <p:nvPr/>
          </p:nvCxnSpPr>
          <p:spPr>
            <a:xfrm>
              <a:off x="5137566" y="989997"/>
              <a:ext cx="1" cy="452463"/>
            </a:xfrm>
            <a:prstGeom prst="line">
              <a:avLst/>
            </a:prstGeom>
            <a:ln w="57150">
              <a:solidFill>
                <a:srgbClr val="218C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bdélník 66">
              <a:extLst>
                <a:ext uri="{FF2B5EF4-FFF2-40B4-BE49-F238E27FC236}">
                  <a16:creationId xmlns:a16="http://schemas.microsoft.com/office/drawing/2014/main" id="{64262BB0-CA4A-47BE-BD93-29F47B05E98E}"/>
                </a:ext>
              </a:extLst>
            </p:cNvPr>
            <p:cNvSpPr/>
            <p:nvPr/>
          </p:nvSpPr>
          <p:spPr>
            <a:xfrm>
              <a:off x="5076767" y="918496"/>
              <a:ext cx="135306" cy="71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" name="Obdélník 70">
              <a:extLst>
                <a:ext uri="{FF2B5EF4-FFF2-40B4-BE49-F238E27FC236}">
                  <a16:creationId xmlns:a16="http://schemas.microsoft.com/office/drawing/2014/main" id="{C05C72C0-44F1-409B-A28C-C79C14FB6123}"/>
                </a:ext>
              </a:extLst>
            </p:cNvPr>
            <p:cNvSpPr/>
            <p:nvPr/>
          </p:nvSpPr>
          <p:spPr>
            <a:xfrm>
              <a:off x="4534334" y="1115817"/>
              <a:ext cx="278130" cy="441960"/>
            </a:xfrm>
            <a:prstGeom prst="rect">
              <a:avLst/>
            </a:prstGeom>
            <a:solidFill>
              <a:srgbClr val="D9D9D9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72" name="Přímá spojnice 71">
              <a:extLst>
                <a:ext uri="{FF2B5EF4-FFF2-40B4-BE49-F238E27FC236}">
                  <a16:creationId xmlns:a16="http://schemas.microsoft.com/office/drawing/2014/main" id="{9211EE5D-E172-4B35-BC7B-BACCA3D08CE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397" y="989997"/>
              <a:ext cx="1" cy="452463"/>
            </a:xfrm>
            <a:prstGeom prst="line">
              <a:avLst/>
            </a:prstGeom>
            <a:ln w="57150">
              <a:solidFill>
                <a:srgbClr val="218C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bdélník 72">
              <a:extLst>
                <a:ext uri="{FF2B5EF4-FFF2-40B4-BE49-F238E27FC236}">
                  <a16:creationId xmlns:a16="http://schemas.microsoft.com/office/drawing/2014/main" id="{3EF248ED-425D-4AE8-BD18-4AAEC620889B}"/>
                </a:ext>
              </a:extLst>
            </p:cNvPr>
            <p:cNvSpPr/>
            <p:nvPr/>
          </p:nvSpPr>
          <p:spPr>
            <a:xfrm>
              <a:off x="4612598" y="918496"/>
              <a:ext cx="135306" cy="71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6" name="Přímá spojnice se šipkou 75">
              <a:extLst>
                <a:ext uri="{FF2B5EF4-FFF2-40B4-BE49-F238E27FC236}">
                  <a16:creationId xmlns:a16="http://schemas.microsoft.com/office/drawing/2014/main" id="{CC75F4E4-5AF4-4CB1-A1CF-ADF481ADB7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62425" y="1323081"/>
              <a:ext cx="1964342" cy="0"/>
            </a:xfrm>
            <a:prstGeom prst="straightConnector1">
              <a:avLst/>
            </a:prstGeom>
            <a:ln w="762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Přímá spojnice se šipkou 77">
              <a:extLst>
                <a:ext uri="{FF2B5EF4-FFF2-40B4-BE49-F238E27FC236}">
                  <a16:creationId xmlns:a16="http://schemas.microsoft.com/office/drawing/2014/main" id="{4384E273-6ECE-48AE-95CE-AEE66B9129B7}"/>
                </a:ext>
              </a:extLst>
            </p:cNvPr>
            <p:cNvCxnSpPr>
              <a:cxnSpLocks/>
            </p:cNvCxnSpPr>
            <p:nvPr/>
          </p:nvCxnSpPr>
          <p:spPr>
            <a:xfrm>
              <a:off x="1433804" y="1980341"/>
              <a:ext cx="0" cy="2349063"/>
            </a:xfrm>
            <a:prstGeom prst="straightConnector1">
              <a:avLst/>
            </a:prstGeom>
            <a:ln w="762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ovéPole 83">
              <a:extLst>
                <a:ext uri="{FF2B5EF4-FFF2-40B4-BE49-F238E27FC236}">
                  <a16:creationId xmlns:a16="http://schemas.microsoft.com/office/drawing/2014/main" id="{D7978D6C-8C06-4232-BBFB-E14E67E21B3A}"/>
                </a:ext>
              </a:extLst>
            </p:cNvPr>
            <p:cNvSpPr txBox="1"/>
            <p:nvPr/>
          </p:nvSpPr>
          <p:spPr>
            <a:xfrm>
              <a:off x="617221" y="488923"/>
              <a:ext cx="2346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ANALYZÁTOR</a:t>
              </a:r>
            </a:p>
          </p:txBody>
        </p:sp>
        <p:sp>
          <p:nvSpPr>
            <p:cNvPr id="85" name="TextovéPole 84">
              <a:extLst>
                <a:ext uri="{FF2B5EF4-FFF2-40B4-BE49-F238E27FC236}">
                  <a16:creationId xmlns:a16="http://schemas.microsoft.com/office/drawing/2014/main" id="{2561AEA3-F050-4169-9E1B-AC5ED4CA9F0A}"/>
                </a:ext>
              </a:extLst>
            </p:cNvPr>
            <p:cNvSpPr txBox="1"/>
            <p:nvPr/>
          </p:nvSpPr>
          <p:spPr>
            <a:xfrm>
              <a:off x="5418131" y="999915"/>
              <a:ext cx="23469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DETEKČNÍ SYSTÉM</a:t>
              </a:r>
            </a:p>
          </p:txBody>
        </p:sp>
        <p:sp>
          <p:nvSpPr>
            <p:cNvPr id="86" name="TextovéPole 85">
              <a:extLst>
                <a:ext uri="{FF2B5EF4-FFF2-40B4-BE49-F238E27FC236}">
                  <a16:creationId xmlns:a16="http://schemas.microsoft.com/office/drawing/2014/main" id="{2E4FD941-CEDD-4BFA-BF01-8755B359B7D7}"/>
                </a:ext>
              </a:extLst>
            </p:cNvPr>
            <p:cNvSpPr txBox="1"/>
            <p:nvPr/>
          </p:nvSpPr>
          <p:spPr>
            <a:xfrm>
              <a:off x="1155042" y="5444728"/>
              <a:ext cx="6353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PC</a:t>
              </a:r>
            </a:p>
          </p:txBody>
        </p:sp>
        <p:sp>
          <p:nvSpPr>
            <p:cNvPr id="88" name="TextovéPole 87">
              <a:extLst>
                <a:ext uri="{FF2B5EF4-FFF2-40B4-BE49-F238E27FC236}">
                  <a16:creationId xmlns:a16="http://schemas.microsoft.com/office/drawing/2014/main" id="{AF97C703-9A6E-4FF7-BC5E-148F8C6DC66C}"/>
                </a:ext>
              </a:extLst>
            </p:cNvPr>
            <p:cNvSpPr txBox="1"/>
            <p:nvPr/>
          </p:nvSpPr>
          <p:spPr>
            <a:xfrm>
              <a:off x="3281445" y="2754117"/>
              <a:ext cx="2346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REAKTOR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930219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délník 33">
            <a:extLst>
              <a:ext uri="{FF2B5EF4-FFF2-40B4-BE49-F238E27FC236}">
                <a16:creationId xmlns:a16="http://schemas.microsoft.com/office/drawing/2014/main" id="{F431D609-EC9E-4AB5-BC55-074AE7F1CF4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46740DA6-EB95-47E3-8FA6-53F66EC8675E}"/>
              </a:ext>
            </a:extLst>
          </p:cNvPr>
          <p:cNvSpPr/>
          <p:nvPr/>
        </p:nvSpPr>
        <p:spPr>
          <a:xfrm>
            <a:off x="452108" y="280686"/>
            <a:ext cx="11469816" cy="6296628"/>
          </a:xfrm>
          <a:prstGeom prst="rect">
            <a:avLst/>
          </a:prstGeom>
          <a:noFill/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CAA96E79-7CCA-4945-8158-BB94319ABDC2}"/>
              </a:ext>
            </a:extLst>
          </p:cNvPr>
          <p:cNvSpPr/>
          <p:nvPr/>
        </p:nvSpPr>
        <p:spPr>
          <a:xfrm>
            <a:off x="1435260" y="546903"/>
            <a:ext cx="9259747" cy="5822066"/>
          </a:xfrm>
          <a:prstGeom prst="rect">
            <a:avLst/>
          </a:prstGeom>
          <a:solidFill>
            <a:srgbClr val="218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8F3A104-5DDC-4CB7-8D10-2AB62EAA38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084" b="14262"/>
          <a:stretch/>
        </p:blipFill>
        <p:spPr>
          <a:xfrm>
            <a:off x="2234971" y="778398"/>
            <a:ext cx="7722057" cy="53012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2285398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délník 33">
            <a:extLst>
              <a:ext uri="{FF2B5EF4-FFF2-40B4-BE49-F238E27FC236}">
                <a16:creationId xmlns:a16="http://schemas.microsoft.com/office/drawing/2014/main" id="{F431D609-EC9E-4AB5-BC55-074AE7F1CF4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46740DA6-EB95-47E3-8FA6-53F66EC8675E}"/>
              </a:ext>
            </a:extLst>
          </p:cNvPr>
          <p:cNvSpPr/>
          <p:nvPr/>
        </p:nvSpPr>
        <p:spPr>
          <a:xfrm>
            <a:off x="452108" y="280686"/>
            <a:ext cx="11469816" cy="6296628"/>
          </a:xfrm>
          <a:prstGeom prst="rect">
            <a:avLst/>
          </a:prstGeom>
          <a:noFill/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CAA96E79-7CCA-4945-8158-BB94319ABDC2}"/>
              </a:ext>
            </a:extLst>
          </p:cNvPr>
          <p:cNvSpPr/>
          <p:nvPr/>
        </p:nvSpPr>
        <p:spPr>
          <a:xfrm>
            <a:off x="1435260" y="546903"/>
            <a:ext cx="9259747" cy="5822066"/>
          </a:xfrm>
          <a:prstGeom prst="rect">
            <a:avLst/>
          </a:prstGeom>
          <a:solidFill>
            <a:srgbClr val="069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8C1B43F-B362-4EE0-A9E9-F25764786E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3082" y="778067"/>
            <a:ext cx="5645836" cy="53018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E4786D9-E84F-45BD-96E2-2297537AB1D1}"/>
              </a:ext>
            </a:extLst>
          </p:cNvPr>
          <p:cNvSpPr txBox="1"/>
          <p:nvPr/>
        </p:nvSpPr>
        <p:spPr>
          <a:xfrm>
            <a:off x="9069409" y="5539816"/>
            <a:ext cx="1508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  <a:latin typeface="Arial Black" panose="020B0A04020102020204" pitchFamily="34" charset="0"/>
              </a:rPr>
              <a:t>VR-1</a:t>
            </a:r>
          </a:p>
          <a:p>
            <a:r>
              <a:rPr lang="cs-CZ" dirty="0">
                <a:solidFill>
                  <a:schemeClr val="bg1"/>
                </a:solidFill>
                <a:latin typeface="Arial Black" panose="020B0A04020102020204" pitchFamily="34" charset="0"/>
              </a:rPr>
              <a:t>AZ:C-21</a:t>
            </a:r>
          </a:p>
        </p:txBody>
      </p:sp>
    </p:spTree>
    <p:extLst>
      <p:ext uri="{BB962C8B-B14F-4D97-AF65-F5344CB8AC3E}">
        <p14:creationId xmlns:p14="http://schemas.microsoft.com/office/powerpoint/2010/main" val="194306073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AD29FDD-C30B-4D8E-8092-3DE0AF5EA3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83C27E90-832B-40A6-AA11-7594CDBC93BF}"/>
              </a:ext>
            </a:extLst>
          </p:cNvPr>
          <p:cNvSpPr/>
          <p:nvPr/>
        </p:nvSpPr>
        <p:spPr>
          <a:xfrm>
            <a:off x="4037021" y="250968"/>
            <a:ext cx="6830892" cy="5194139"/>
          </a:xfrm>
          <a:prstGeom prst="rect">
            <a:avLst/>
          </a:prstGeom>
          <a:noFill/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C11CE194-5BC5-4A1D-A328-8B20C8415E1D}"/>
              </a:ext>
            </a:extLst>
          </p:cNvPr>
          <p:cNvSpPr/>
          <p:nvPr/>
        </p:nvSpPr>
        <p:spPr>
          <a:xfrm>
            <a:off x="11549269" y="6316824"/>
            <a:ext cx="642731" cy="54117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94B1CCC2-DAB4-47F4-A287-14483C2E61DD}"/>
              </a:ext>
            </a:extLst>
          </p:cNvPr>
          <p:cNvSpPr/>
          <p:nvPr/>
        </p:nvSpPr>
        <p:spPr>
          <a:xfrm>
            <a:off x="4573992" y="499452"/>
            <a:ext cx="7257223" cy="5859096"/>
          </a:xfrm>
          <a:prstGeom prst="rect">
            <a:avLst/>
          </a:prstGeom>
          <a:solidFill>
            <a:srgbClr val="069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1" name="TextovéPole 110">
            <a:extLst>
              <a:ext uri="{FF2B5EF4-FFF2-40B4-BE49-F238E27FC236}">
                <a16:creationId xmlns:a16="http://schemas.microsoft.com/office/drawing/2014/main" id="{8256D6F0-CBA4-48E2-ACBB-247B30B12A2C}"/>
              </a:ext>
            </a:extLst>
          </p:cNvPr>
          <p:cNvSpPr txBox="1"/>
          <p:nvPr/>
        </p:nvSpPr>
        <p:spPr>
          <a:xfrm>
            <a:off x="4897604" y="923849"/>
            <a:ext cx="5325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>
                <a:solidFill>
                  <a:schemeClr val="bg1"/>
                </a:solidFill>
                <a:latin typeface="Arial Black" panose="020B0A04020102020204" pitchFamily="34" charset="0"/>
              </a:rPr>
              <a:t>VZORKY URANU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A04DCA9-B203-43E5-8003-B49227F6DF47}"/>
              </a:ext>
            </a:extLst>
          </p:cNvPr>
          <p:cNvSpPr/>
          <p:nvPr/>
        </p:nvSpPr>
        <p:spPr>
          <a:xfrm>
            <a:off x="547253" y="714056"/>
            <a:ext cx="1001629" cy="2383707"/>
          </a:xfrm>
          <a:prstGeom prst="rect">
            <a:avLst/>
          </a:prstGeom>
          <a:solidFill>
            <a:schemeClr val="bg1"/>
          </a:solidFill>
          <a:ln w="76200">
            <a:solidFill>
              <a:srgbClr val="069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>
            <a:extLst>
              <a:ext uri="{FF2B5EF4-FFF2-40B4-BE49-F238E27FC236}">
                <a16:creationId xmlns:a16="http://schemas.microsoft.com/office/drawing/2014/main" id="{02ADD2B9-A15E-47E0-8693-03AB3C4D116F}"/>
              </a:ext>
            </a:extLst>
          </p:cNvPr>
          <p:cNvSpPr/>
          <p:nvPr/>
        </p:nvSpPr>
        <p:spPr>
          <a:xfrm>
            <a:off x="747644" y="2095222"/>
            <a:ext cx="602677" cy="790899"/>
          </a:xfrm>
          <a:prstGeom prst="rect">
            <a:avLst/>
          </a:prstGeom>
          <a:solidFill>
            <a:srgbClr val="069A8B"/>
          </a:solidFill>
          <a:ln w="76200">
            <a:solidFill>
              <a:srgbClr val="069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bdélník 46">
            <a:extLst>
              <a:ext uri="{FF2B5EF4-FFF2-40B4-BE49-F238E27FC236}">
                <a16:creationId xmlns:a16="http://schemas.microsoft.com/office/drawing/2014/main" id="{4F861F5D-0AD6-47FF-BCE8-6F46DED9195E}"/>
              </a:ext>
            </a:extLst>
          </p:cNvPr>
          <p:cNvSpPr/>
          <p:nvPr/>
        </p:nvSpPr>
        <p:spPr>
          <a:xfrm>
            <a:off x="2292495" y="714056"/>
            <a:ext cx="1001629" cy="2383707"/>
          </a:xfrm>
          <a:prstGeom prst="rect">
            <a:avLst/>
          </a:prstGeom>
          <a:solidFill>
            <a:schemeClr val="bg1"/>
          </a:solidFill>
          <a:ln w="76200">
            <a:solidFill>
              <a:srgbClr val="069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bdélník 54">
            <a:extLst>
              <a:ext uri="{FF2B5EF4-FFF2-40B4-BE49-F238E27FC236}">
                <a16:creationId xmlns:a16="http://schemas.microsoft.com/office/drawing/2014/main" id="{58BB6F38-6858-4821-B0F8-8798AF16F6A7}"/>
              </a:ext>
            </a:extLst>
          </p:cNvPr>
          <p:cNvSpPr/>
          <p:nvPr/>
        </p:nvSpPr>
        <p:spPr>
          <a:xfrm>
            <a:off x="547253" y="3774229"/>
            <a:ext cx="1001629" cy="2383707"/>
          </a:xfrm>
          <a:prstGeom prst="rect">
            <a:avLst/>
          </a:prstGeom>
          <a:solidFill>
            <a:schemeClr val="bg1"/>
          </a:solidFill>
          <a:ln w="76200">
            <a:solidFill>
              <a:srgbClr val="069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délník 58">
            <a:extLst>
              <a:ext uri="{FF2B5EF4-FFF2-40B4-BE49-F238E27FC236}">
                <a16:creationId xmlns:a16="http://schemas.microsoft.com/office/drawing/2014/main" id="{1DB437F4-6687-4ED8-B25E-5F621DAC8304}"/>
              </a:ext>
            </a:extLst>
          </p:cNvPr>
          <p:cNvSpPr/>
          <p:nvPr/>
        </p:nvSpPr>
        <p:spPr>
          <a:xfrm>
            <a:off x="2292495" y="3774229"/>
            <a:ext cx="1001629" cy="2383707"/>
          </a:xfrm>
          <a:prstGeom prst="rect">
            <a:avLst/>
          </a:prstGeom>
          <a:solidFill>
            <a:schemeClr val="bg1"/>
          </a:solidFill>
          <a:ln w="76200">
            <a:solidFill>
              <a:srgbClr val="069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1500" dirty="0">
              <a:solidFill>
                <a:srgbClr val="069A8B"/>
              </a:solidFill>
              <a:latin typeface="Arial Black" panose="020B0A04020102020204" pitchFamily="34" charset="0"/>
            </a:endParaRPr>
          </a:p>
        </p:txBody>
      </p:sp>
      <p:sp>
        <p:nvSpPr>
          <p:cNvPr id="57" name="Obdélník 56">
            <a:extLst>
              <a:ext uri="{FF2B5EF4-FFF2-40B4-BE49-F238E27FC236}">
                <a16:creationId xmlns:a16="http://schemas.microsoft.com/office/drawing/2014/main" id="{B51CEA1F-0EBE-4DD4-8790-A9FC2704FBC0}"/>
              </a:ext>
            </a:extLst>
          </p:cNvPr>
          <p:cNvSpPr/>
          <p:nvPr/>
        </p:nvSpPr>
        <p:spPr>
          <a:xfrm>
            <a:off x="2491970" y="5667112"/>
            <a:ext cx="602677" cy="249456"/>
          </a:xfrm>
          <a:prstGeom prst="rect">
            <a:avLst/>
          </a:prstGeom>
          <a:solidFill>
            <a:srgbClr val="069A8B"/>
          </a:solidFill>
          <a:ln w="76200">
            <a:solidFill>
              <a:srgbClr val="069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FB43D03E-5370-4421-80B1-A268D11BFBF5}"/>
              </a:ext>
            </a:extLst>
          </p:cNvPr>
          <p:cNvSpPr txBox="1"/>
          <p:nvPr/>
        </p:nvSpPr>
        <p:spPr>
          <a:xfrm>
            <a:off x="547252" y="4553083"/>
            <a:ext cx="6780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0" b="1" dirty="0">
                <a:solidFill>
                  <a:srgbClr val="069A8B"/>
                </a:solidFill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58E7769-8EE5-441F-A2B8-49BB7F7EEA6A}"/>
              </a:ext>
            </a:extLst>
          </p:cNvPr>
          <p:cNvSpPr txBox="1"/>
          <p:nvPr/>
        </p:nvSpPr>
        <p:spPr>
          <a:xfrm>
            <a:off x="610642" y="819651"/>
            <a:ext cx="803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2F3342"/>
                </a:solidFill>
                <a:latin typeface="Arial Black" panose="020B0A04020102020204" pitchFamily="34" charset="0"/>
              </a:rPr>
              <a:t>ES - 06</a:t>
            </a: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4A4C48C9-10CB-4F2D-888C-68CF0ACA22FE}"/>
              </a:ext>
            </a:extLst>
          </p:cNvPr>
          <p:cNvSpPr txBox="1"/>
          <p:nvPr/>
        </p:nvSpPr>
        <p:spPr>
          <a:xfrm>
            <a:off x="2292495" y="819651"/>
            <a:ext cx="803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2F3342"/>
                </a:solidFill>
                <a:latin typeface="Arial Black" panose="020B0A04020102020204" pitchFamily="34" charset="0"/>
              </a:rPr>
              <a:t>ES - 05</a:t>
            </a:r>
          </a:p>
        </p:txBody>
      </p:sp>
      <p:sp>
        <p:nvSpPr>
          <p:cNvPr id="68" name="TextovéPole 67">
            <a:extLst>
              <a:ext uri="{FF2B5EF4-FFF2-40B4-BE49-F238E27FC236}">
                <a16:creationId xmlns:a16="http://schemas.microsoft.com/office/drawing/2014/main" id="{FF56BADB-2B9E-41C6-B97A-27E1124ED1C2}"/>
              </a:ext>
            </a:extLst>
          </p:cNvPr>
          <p:cNvSpPr txBox="1"/>
          <p:nvPr/>
        </p:nvSpPr>
        <p:spPr>
          <a:xfrm>
            <a:off x="646082" y="3906753"/>
            <a:ext cx="803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2F3342"/>
                </a:solidFill>
                <a:latin typeface="Arial Black" panose="020B0A04020102020204" pitchFamily="34" charset="0"/>
              </a:rPr>
              <a:t>ES - 04</a:t>
            </a:r>
          </a:p>
        </p:txBody>
      </p:sp>
      <p:sp>
        <p:nvSpPr>
          <p:cNvPr id="70" name="TextovéPole 69">
            <a:extLst>
              <a:ext uri="{FF2B5EF4-FFF2-40B4-BE49-F238E27FC236}">
                <a16:creationId xmlns:a16="http://schemas.microsoft.com/office/drawing/2014/main" id="{394179B6-2482-4F7E-8F1B-0AC89059F033}"/>
              </a:ext>
            </a:extLst>
          </p:cNvPr>
          <p:cNvSpPr txBox="1"/>
          <p:nvPr/>
        </p:nvSpPr>
        <p:spPr>
          <a:xfrm>
            <a:off x="2327935" y="3906752"/>
            <a:ext cx="803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2F3342"/>
                </a:solidFill>
                <a:latin typeface="Arial Black" panose="020B0A04020102020204" pitchFamily="34" charset="0"/>
              </a:rPr>
              <a:t>ES - 03</a:t>
            </a:r>
          </a:p>
        </p:txBody>
      </p:sp>
      <p:sp>
        <p:nvSpPr>
          <p:cNvPr id="49" name="Obdélník 48">
            <a:extLst>
              <a:ext uri="{FF2B5EF4-FFF2-40B4-BE49-F238E27FC236}">
                <a16:creationId xmlns:a16="http://schemas.microsoft.com/office/drawing/2014/main" id="{85DE42E3-A11D-41DE-BFE4-96AAAB47DEA3}"/>
              </a:ext>
            </a:extLst>
          </p:cNvPr>
          <p:cNvSpPr/>
          <p:nvPr/>
        </p:nvSpPr>
        <p:spPr>
          <a:xfrm>
            <a:off x="2491969" y="2434278"/>
            <a:ext cx="602677" cy="451843"/>
          </a:xfrm>
          <a:prstGeom prst="rect">
            <a:avLst/>
          </a:prstGeom>
          <a:solidFill>
            <a:srgbClr val="069A8B"/>
          </a:solidFill>
          <a:ln w="76200">
            <a:solidFill>
              <a:srgbClr val="069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99548F1-6C9D-4409-8B7A-77E37413B292}"/>
              </a:ext>
            </a:extLst>
          </p:cNvPr>
          <p:cNvSpPr txBox="1"/>
          <p:nvPr/>
        </p:nvSpPr>
        <p:spPr>
          <a:xfrm>
            <a:off x="4897604" y="3097763"/>
            <a:ext cx="66684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  <a:latin typeface="Arial Black" panose="020B0A04020102020204" pitchFamily="34" charset="0"/>
              </a:rPr>
              <a:t>K určení koncentrace Uranu 235 v neznámém vzorku byly použity měřící normativy</a:t>
            </a:r>
          </a:p>
          <a:p>
            <a:r>
              <a:rPr lang="cs-CZ" sz="3200" dirty="0">
                <a:solidFill>
                  <a:schemeClr val="bg1"/>
                </a:solidFill>
                <a:latin typeface="Arial Black" panose="020B0A04020102020204" pitchFamily="34" charset="0"/>
              </a:rPr>
              <a:t>o známých hodnotách obohacení</a:t>
            </a:r>
          </a:p>
        </p:txBody>
      </p:sp>
    </p:spTree>
    <p:extLst>
      <p:ext uri="{BB962C8B-B14F-4D97-AF65-F5344CB8AC3E}">
        <p14:creationId xmlns:p14="http://schemas.microsoft.com/office/powerpoint/2010/main" val="259734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9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7" grpId="0" animBg="1"/>
      <p:bldP spid="64" grpId="0"/>
      <p:bldP spid="49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F400"/>
      </a:accent1>
      <a:accent2>
        <a:srgbClr val="05D74D"/>
      </a:accent2>
      <a:accent3>
        <a:srgbClr val="2F3342"/>
      </a:accent3>
      <a:accent4>
        <a:srgbClr val="038B30"/>
      </a:accent4>
      <a:accent5>
        <a:srgbClr val="05EE55"/>
      </a:accent5>
      <a:accent6>
        <a:srgbClr val="70AD47"/>
      </a:accent6>
      <a:hlink>
        <a:srgbClr val="05D74D"/>
      </a:hlink>
      <a:folHlink>
        <a:srgbClr val="C0F400"/>
      </a:folHlink>
    </a:clrScheme>
    <a:fontScheme name="Custom 5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6854034_TF34357351.potx" id="{2DC59610-621E-4FAF-80A0-5F7665E3DE82}" vid="{05E81FFE-E83E-49B5-9244-387141B8723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2361ED8-85A0-453F-805C-6D9AF4A72B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5F1FAD-176C-4A03-BD9A-1520119CFB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3B18BB-C24E-408B-9A12-8848DDD7A302}">
  <ds:schemaRefs>
    <ds:schemaRef ds:uri="71af3243-3dd4-4a8d-8c0d-dd76da1f02a5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16c05727-aa75-4e4a-9b5f-8a80a1165891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Tmavá moderní prezentace</Template>
  <TotalTime>0</TotalTime>
  <Words>261</Words>
  <Application>Microsoft Office PowerPoint</Application>
  <PresentationFormat>Širokoúhlá obrazovka</PresentationFormat>
  <Paragraphs>55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2023-05-23T14:31:52Z</dcterms:created>
  <dcterms:modified xsi:type="dcterms:W3CDTF">2023-06-22T11:36:29Z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