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1"/>
    <p:restoredTop sz="96047"/>
  </p:normalViewPr>
  <p:slideViewPr>
    <p:cSldViewPr snapToGrid="0">
      <p:cViewPr>
        <p:scale>
          <a:sx n="87" d="100"/>
          <a:sy n="87" d="100"/>
        </p:scale>
        <p:origin x="144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F536C3-221B-4918-909D-15F35061E89E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2BDF90A-E001-48E7-8768-58EE601D3F83}">
      <dgm:prSet/>
      <dgm:spPr/>
      <dgm:t>
        <a:bodyPr/>
        <a:lstStyle/>
        <a:p>
          <a:r>
            <a:rPr lang="cs-CZ" dirty="0"/>
            <a:t>radionuklidový izotop, který se používá především pro zobrazovací a diagnostické účely</a:t>
          </a:r>
          <a:endParaRPr lang="en-US" dirty="0"/>
        </a:p>
      </dgm:t>
    </dgm:pt>
    <dgm:pt modelId="{6765159A-DE76-4768-A65A-298A80C59E47}" type="parTrans" cxnId="{828DF557-7759-4FD7-A43E-1BED6FE8BCE2}">
      <dgm:prSet/>
      <dgm:spPr/>
      <dgm:t>
        <a:bodyPr/>
        <a:lstStyle/>
        <a:p>
          <a:endParaRPr lang="en-US"/>
        </a:p>
      </dgm:t>
    </dgm:pt>
    <dgm:pt modelId="{502915B0-E677-4C22-86CE-F386233F3751}" type="sibTrans" cxnId="{828DF557-7759-4FD7-A43E-1BED6FE8BCE2}">
      <dgm:prSet/>
      <dgm:spPr/>
      <dgm:t>
        <a:bodyPr/>
        <a:lstStyle/>
        <a:p>
          <a:endParaRPr lang="en-US"/>
        </a:p>
      </dgm:t>
    </dgm:pt>
    <dgm:pt modelId="{3C900BB1-B8ED-48E1-9585-F2A21BE0A072}">
      <dgm:prSet/>
      <dgm:spPr/>
      <dgm:t>
        <a:bodyPr/>
        <a:lstStyle/>
        <a:p>
          <a:r>
            <a:rPr lang="cs-CZ"/>
            <a:t>SPECT(mozek, kosti, plíce, ledviny…)</a:t>
          </a:r>
          <a:endParaRPr lang="en-US"/>
        </a:p>
      </dgm:t>
    </dgm:pt>
    <dgm:pt modelId="{D0BF93DC-6042-4B59-8F53-3CA8E15F4742}" type="parTrans" cxnId="{5902D6DA-9DBC-44E9-A0E8-70952F93C137}">
      <dgm:prSet/>
      <dgm:spPr/>
      <dgm:t>
        <a:bodyPr/>
        <a:lstStyle/>
        <a:p>
          <a:endParaRPr lang="en-US"/>
        </a:p>
      </dgm:t>
    </dgm:pt>
    <dgm:pt modelId="{076F9608-4DD1-4BC4-9B96-F3E720551BCF}" type="sibTrans" cxnId="{5902D6DA-9DBC-44E9-A0E8-70952F93C137}">
      <dgm:prSet/>
      <dgm:spPr/>
      <dgm:t>
        <a:bodyPr/>
        <a:lstStyle/>
        <a:p>
          <a:endParaRPr lang="en-US"/>
        </a:p>
      </dgm:t>
    </dgm:pt>
    <dgm:pt modelId="{90B832CD-118F-4D4B-82A9-4A50097DB773}">
      <dgm:prSet/>
      <dgm:spPr/>
      <dgm:t>
        <a:bodyPr/>
        <a:lstStyle/>
        <a:p>
          <a:r>
            <a:rPr lang="cs-CZ"/>
            <a:t>T= 6h</a:t>
          </a:r>
          <a:endParaRPr lang="en-US"/>
        </a:p>
      </dgm:t>
    </dgm:pt>
    <dgm:pt modelId="{C5864ECF-E237-47D5-883E-E871ADBAA896}" type="parTrans" cxnId="{A1E50276-F8AC-410E-AD30-8B59542A02BD}">
      <dgm:prSet/>
      <dgm:spPr/>
      <dgm:t>
        <a:bodyPr/>
        <a:lstStyle/>
        <a:p>
          <a:endParaRPr lang="en-US"/>
        </a:p>
      </dgm:t>
    </dgm:pt>
    <dgm:pt modelId="{268F0DE0-0CE3-42EE-94E8-B5DDD08835B0}" type="sibTrans" cxnId="{A1E50276-F8AC-410E-AD30-8B59542A02BD}">
      <dgm:prSet/>
      <dgm:spPr/>
      <dgm:t>
        <a:bodyPr/>
        <a:lstStyle/>
        <a:p>
          <a:endParaRPr lang="en-US"/>
        </a:p>
      </dgm:t>
    </dgm:pt>
    <dgm:pt modelId="{90D62F75-A5DE-491D-9779-3545D98AB64E}">
      <dgm:prSet/>
      <dgm:spPr/>
      <dgm:t>
        <a:bodyPr/>
        <a:lstStyle/>
        <a:p>
          <a:r>
            <a:rPr lang="cs-CZ" dirty="0" err="1"/>
            <a:t>radiotracery</a:t>
          </a:r>
          <a:r>
            <a:rPr lang="cs-CZ" dirty="0"/>
            <a:t> nejsou lokalizovány na jednom místě</a:t>
          </a:r>
          <a:endParaRPr lang="en-US" dirty="0"/>
        </a:p>
      </dgm:t>
    </dgm:pt>
    <dgm:pt modelId="{13A05B0A-C532-4AA7-AF6F-9DE748927487}" type="parTrans" cxnId="{E2D0C91C-5752-48F5-9947-510B65E468E4}">
      <dgm:prSet/>
      <dgm:spPr/>
      <dgm:t>
        <a:bodyPr/>
        <a:lstStyle/>
        <a:p>
          <a:endParaRPr lang="en-US"/>
        </a:p>
      </dgm:t>
    </dgm:pt>
    <dgm:pt modelId="{56EDAC57-C240-45D5-AAE6-CCDA29AF6735}" type="sibTrans" cxnId="{E2D0C91C-5752-48F5-9947-510B65E468E4}">
      <dgm:prSet/>
      <dgm:spPr/>
      <dgm:t>
        <a:bodyPr/>
        <a:lstStyle/>
        <a:p>
          <a:endParaRPr lang="en-US"/>
        </a:p>
      </dgm:t>
    </dgm:pt>
    <dgm:pt modelId="{28FBEB55-BE0A-1A4F-9F4A-2E1AB5B32E58}" type="pres">
      <dgm:prSet presAssocID="{50F536C3-221B-4918-909D-15F35061E89E}" presName="linear" presStyleCnt="0">
        <dgm:presLayoutVars>
          <dgm:animLvl val="lvl"/>
          <dgm:resizeHandles val="exact"/>
        </dgm:presLayoutVars>
      </dgm:prSet>
      <dgm:spPr/>
    </dgm:pt>
    <dgm:pt modelId="{31F0A37A-C303-2D46-9A47-2F2BBB3D66AA}" type="pres">
      <dgm:prSet presAssocID="{42BDF90A-E001-48E7-8768-58EE601D3F8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72A5853-BA66-0948-ADDB-900526FA41E8}" type="pres">
      <dgm:prSet presAssocID="{502915B0-E677-4C22-86CE-F386233F3751}" presName="spacer" presStyleCnt="0"/>
      <dgm:spPr/>
    </dgm:pt>
    <dgm:pt modelId="{A0D621B9-333E-1249-8511-34C01765CF19}" type="pres">
      <dgm:prSet presAssocID="{3C900BB1-B8ED-48E1-9585-F2A21BE0A07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686F3A6-49D5-D644-B3A4-D80B65AD9458}" type="pres">
      <dgm:prSet presAssocID="{076F9608-4DD1-4BC4-9B96-F3E720551BCF}" presName="spacer" presStyleCnt="0"/>
      <dgm:spPr/>
    </dgm:pt>
    <dgm:pt modelId="{6FC326F3-9FCF-0649-A34F-BFEF9AD080D4}" type="pres">
      <dgm:prSet presAssocID="{90B832CD-118F-4D4B-82A9-4A50097DB77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C08F178-E07F-E54C-8757-D056A2EF64D0}" type="pres">
      <dgm:prSet presAssocID="{268F0DE0-0CE3-42EE-94E8-B5DDD08835B0}" presName="spacer" presStyleCnt="0"/>
      <dgm:spPr/>
    </dgm:pt>
    <dgm:pt modelId="{FACF7C11-18C8-5940-B5DD-583A76504BC8}" type="pres">
      <dgm:prSet presAssocID="{90D62F75-A5DE-491D-9779-3545D98AB64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07D0105-6E8D-B349-98AD-A8EB613C77FB}" type="presOf" srcId="{90D62F75-A5DE-491D-9779-3545D98AB64E}" destId="{FACF7C11-18C8-5940-B5DD-583A76504BC8}" srcOrd="0" destOrd="0" presId="urn:microsoft.com/office/officeart/2005/8/layout/vList2"/>
    <dgm:cxn modelId="{E2D0C91C-5752-48F5-9947-510B65E468E4}" srcId="{50F536C3-221B-4918-909D-15F35061E89E}" destId="{90D62F75-A5DE-491D-9779-3545D98AB64E}" srcOrd="3" destOrd="0" parTransId="{13A05B0A-C532-4AA7-AF6F-9DE748927487}" sibTransId="{56EDAC57-C240-45D5-AAE6-CCDA29AF6735}"/>
    <dgm:cxn modelId="{828DF557-7759-4FD7-A43E-1BED6FE8BCE2}" srcId="{50F536C3-221B-4918-909D-15F35061E89E}" destId="{42BDF90A-E001-48E7-8768-58EE601D3F83}" srcOrd="0" destOrd="0" parTransId="{6765159A-DE76-4768-A65A-298A80C59E47}" sibTransId="{502915B0-E677-4C22-86CE-F386233F3751}"/>
    <dgm:cxn modelId="{45574B61-3A7E-8E44-9A52-AA82FF3E1EAE}" type="presOf" srcId="{3C900BB1-B8ED-48E1-9585-F2A21BE0A072}" destId="{A0D621B9-333E-1249-8511-34C01765CF19}" srcOrd="0" destOrd="0" presId="urn:microsoft.com/office/officeart/2005/8/layout/vList2"/>
    <dgm:cxn modelId="{A1E50276-F8AC-410E-AD30-8B59542A02BD}" srcId="{50F536C3-221B-4918-909D-15F35061E89E}" destId="{90B832CD-118F-4D4B-82A9-4A50097DB773}" srcOrd="2" destOrd="0" parTransId="{C5864ECF-E237-47D5-883E-E871ADBAA896}" sibTransId="{268F0DE0-0CE3-42EE-94E8-B5DDD08835B0}"/>
    <dgm:cxn modelId="{1780FA96-8659-474E-916B-5617C62CAA41}" type="presOf" srcId="{42BDF90A-E001-48E7-8768-58EE601D3F83}" destId="{31F0A37A-C303-2D46-9A47-2F2BBB3D66AA}" srcOrd="0" destOrd="0" presId="urn:microsoft.com/office/officeart/2005/8/layout/vList2"/>
    <dgm:cxn modelId="{C87987D0-E2D3-AB4E-9AAD-898764DE3575}" type="presOf" srcId="{90B832CD-118F-4D4B-82A9-4A50097DB773}" destId="{6FC326F3-9FCF-0649-A34F-BFEF9AD080D4}" srcOrd="0" destOrd="0" presId="urn:microsoft.com/office/officeart/2005/8/layout/vList2"/>
    <dgm:cxn modelId="{5902D6DA-9DBC-44E9-A0E8-70952F93C137}" srcId="{50F536C3-221B-4918-909D-15F35061E89E}" destId="{3C900BB1-B8ED-48E1-9585-F2A21BE0A072}" srcOrd="1" destOrd="0" parTransId="{D0BF93DC-6042-4B59-8F53-3CA8E15F4742}" sibTransId="{076F9608-4DD1-4BC4-9B96-F3E720551BCF}"/>
    <dgm:cxn modelId="{9F8402F0-C05A-824D-A362-009C50A523B4}" type="presOf" srcId="{50F536C3-221B-4918-909D-15F35061E89E}" destId="{28FBEB55-BE0A-1A4F-9F4A-2E1AB5B32E58}" srcOrd="0" destOrd="0" presId="urn:microsoft.com/office/officeart/2005/8/layout/vList2"/>
    <dgm:cxn modelId="{66957106-BCBF-8348-87AE-3F4BFC2F335C}" type="presParOf" srcId="{28FBEB55-BE0A-1A4F-9F4A-2E1AB5B32E58}" destId="{31F0A37A-C303-2D46-9A47-2F2BBB3D66AA}" srcOrd="0" destOrd="0" presId="urn:microsoft.com/office/officeart/2005/8/layout/vList2"/>
    <dgm:cxn modelId="{F72879FC-8ABB-3641-9EB4-BC720CAF9833}" type="presParOf" srcId="{28FBEB55-BE0A-1A4F-9F4A-2E1AB5B32E58}" destId="{472A5853-BA66-0948-ADDB-900526FA41E8}" srcOrd="1" destOrd="0" presId="urn:microsoft.com/office/officeart/2005/8/layout/vList2"/>
    <dgm:cxn modelId="{775E8E50-6A2C-2741-B708-A39E0D021391}" type="presParOf" srcId="{28FBEB55-BE0A-1A4F-9F4A-2E1AB5B32E58}" destId="{A0D621B9-333E-1249-8511-34C01765CF19}" srcOrd="2" destOrd="0" presId="urn:microsoft.com/office/officeart/2005/8/layout/vList2"/>
    <dgm:cxn modelId="{80912154-3DBC-1C42-8405-A4E05E35FE87}" type="presParOf" srcId="{28FBEB55-BE0A-1A4F-9F4A-2E1AB5B32E58}" destId="{7686F3A6-49D5-D644-B3A4-D80B65AD9458}" srcOrd="3" destOrd="0" presId="urn:microsoft.com/office/officeart/2005/8/layout/vList2"/>
    <dgm:cxn modelId="{000EDA78-F313-BD41-8689-21DB2F054573}" type="presParOf" srcId="{28FBEB55-BE0A-1A4F-9F4A-2E1AB5B32E58}" destId="{6FC326F3-9FCF-0649-A34F-BFEF9AD080D4}" srcOrd="4" destOrd="0" presId="urn:microsoft.com/office/officeart/2005/8/layout/vList2"/>
    <dgm:cxn modelId="{E374F8DC-56B7-F04E-8026-6A0B610934C5}" type="presParOf" srcId="{28FBEB55-BE0A-1A4F-9F4A-2E1AB5B32E58}" destId="{5C08F178-E07F-E54C-8757-D056A2EF64D0}" srcOrd="5" destOrd="0" presId="urn:microsoft.com/office/officeart/2005/8/layout/vList2"/>
    <dgm:cxn modelId="{17F42385-20D4-7D40-83C6-593DD53EC75C}" type="presParOf" srcId="{28FBEB55-BE0A-1A4F-9F4A-2E1AB5B32E58}" destId="{FACF7C11-18C8-5940-B5DD-583A76504BC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0A37A-C303-2D46-9A47-2F2BBB3D66AA}">
      <dsp:nvSpPr>
        <dsp:cNvPr id="0" name=""/>
        <dsp:cNvSpPr/>
      </dsp:nvSpPr>
      <dsp:spPr>
        <a:xfrm>
          <a:off x="0" y="314433"/>
          <a:ext cx="4602152" cy="673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radionuklidový izotop, který se používá především pro zobrazovací a diagnostické účely</a:t>
          </a:r>
          <a:endParaRPr lang="en-US" sz="1800" kern="1200" dirty="0"/>
        </a:p>
      </dsp:txBody>
      <dsp:txXfrm>
        <a:off x="32898" y="347331"/>
        <a:ext cx="4536356" cy="608124"/>
      </dsp:txXfrm>
    </dsp:sp>
    <dsp:sp modelId="{A0D621B9-333E-1249-8511-34C01765CF19}">
      <dsp:nvSpPr>
        <dsp:cNvPr id="0" name=""/>
        <dsp:cNvSpPr/>
      </dsp:nvSpPr>
      <dsp:spPr>
        <a:xfrm>
          <a:off x="0" y="1040193"/>
          <a:ext cx="4602152" cy="673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SPECT(mozek, kosti, plíce, ledviny…)</a:t>
          </a:r>
          <a:endParaRPr lang="en-US" sz="1800" kern="1200"/>
        </a:p>
      </dsp:txBody>
      <dsp:txXfrm>
        <a:off x="32898" y="1073091"/>
        <a:ext cx="4536356" cy="608124"/>
      </dsp:txXfrm>
    </dsp:sp>
    <dsp:sp modelId="{6FC326F3-9FCF-0649-A34F-BFEF9AD080D4}">
      <dsp:nvSpPr>
        <dsp:cNvPr id="0" name=""/>
        <dsp:cNvSpPr/>
      </dsp:nvSpPr>
      <dsp:spPr>
        <a:xfrm>
          <a:off x="0" y="1765953"/>
          <a:ext cx="4602152" cy="673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T= 6h</a:t>
          </a:r>
          <a:endParaRPr lang="en-US" sz="1800" kern="1200"/>
        </a:p>
      </dsp:txBody>
      <dsp:txXfrm>
        <a:off x="32898" y="1798851"/>
        <a:ext cx="4536356" cy="608124"/>
      </dsp:txXfrm>
    </dsp:sp>
    <dsp:sp modelId="{FACF7C11-18C8-5940-B5DD-583A76504BC8}">
      <dsp:nvSpPr>
        <dsp:cNvPr id="0" name=""/>
        <dsp:cNvSpPr/>
      </dsp:nvSpPr>
      <dsp:spPr>
        <a:xfrm>
          <a:off x="0" y="2491712"/>
          <a:ext cx="4602152" cy="673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 err="1"/>
            <a:t>radiotracery</a:t>
          </a:r>
          <a:r>
            <a:rPr lang="cs-CZ" sz="1800" kern="1200" dirty="0"/>
            <a:t> nejsou lokalizovány na jednom místě</a:t>
          </a:r>
          <a:endParaRPr lang="en-US" sz="1800" kern="1200" dirty="0"/>
        </a:p>
      </dsp:txBody>
      <dsp:txXfrm>
        <a:off x="32898" y="2524610"/>
        <a:ext cx="4536356" cy="608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6/20/23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391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6/20/23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54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6/20/23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8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6/20/23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165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6/20/23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22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6/20/23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46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6/20/23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12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6/20/23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87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6/20/23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2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6/20/23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291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6/20/23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7129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6/20/23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45567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.muni.cz/~jirs/radiochem_anal_methods/Poster(J.StepanDNM,Pribram2013).pdf" TargetMode="External"/><Relationship Id="rId2" Type="http://schemas.openxmlformats.org/officeDocument/2006/relationships/hyperlink" Target="https://www.ncbi.nlm.nih.gov/books/NBK546150/figure/ch10.fig19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0259BC-0555-7AFE-93F2-CE8DFF3D0A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400" dirty="0"/>
              <a:t>⁹⁹ᵐ</a:t>
            </a:r>
            <a:r>
              <a:rPr lang="cs-CZ" sz="4400" dirty="0" err="1"/>
              <a:t>Tc</a:t>
            </a:r>
            <a:r>
              <a:rPr lang="cs-CZ" sz="4400" dirty="0"/>
              <a:t> značené léčivé přípravky pro diagnostiku v nukleární medicíně</a:t>
            </a:r>
            <a:br>
              <a:rPr lang="cs-CZ" sz="4400" dirty="0"/>
            </a:br>
            <a:endParaRPr lang="cs-CZ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91C899E-1A06-A2C5-C535-88BD69D31B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Horák A., </a:t>
            </a:r>
            <a:r>
              <a:rPr lang="cs-CZ" sz="2400" dirty="0" err="1"/>
              <a:t>Kačmářová</a:t>
            </a:r>
            <a:r>
              <a:rPr lang="cs-CZ" sz="2400" dirty="0"/>
              <a:t> B., Malá M.</a:t>
            </a:r>
          </a:p>
        </p:txBody>
      </p:sp>
    </p:spTree>
    <p:extLst>
      <p:ext uri="{BB962C8B-B14F-4D97-AF65-F5344CB8AC3E}">
        <p14:creationId xmlns:p14="http://schemas.microsoft.com/office/powerpoint/2010/main" val="3601390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6615012-F59B-421B-A8EA-858A50347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CCE442-3284-480C-A67B-F77B93170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9558" y="237744"/>
            <a:ext cx="669774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1CC3B5B-E66A-454A-89FF-DF3874A12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9996" y="374904"/>
            <a:ext cx="6416871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9577B1-BA14-2EAC-8656-18C00F5CD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74" y="892120"/>
            <a:ext cx="5447250" cy="1645920"/>
          </a:xfrm>
        </p:spPr>
        <p:txBody>
          <a:bodyPr>
            <a:normAutofit/>
          </a:bodyPr>
          <a:lstStyle/>
          <a:p>
            <a:r>
              <a:rPr lang="cs-CZ"/>
              <a:t>Výsledky TLC-</a:t>
            </a:r>
            <a:r>
              <a:rPr lang="cs-CZ" i="0" u="none" strike="noStrike">
                <a:effectLst/>
              </a:rPr>
              <a:t>[</a:t>
            </a:r>
            <a:r>
              <a:rPr lang="cs-CZ" i="0" u="none" strike="noStrike" baseline="30000">
                <a:effectLst/>
              </a:rPr>
              <a:t>99m</a:t>
            </a:r>
            <a:r>
              <a:rPr lang="cs-CZ" i="0" u="none" strike="noStrike">
                <a:effectLst/>
              </a:rPr>
              <a:t>Tc]-</a:t>
            </a:r>
            <a:r>
              <a:rPr lang="cs-CZ"/>
              <a:t>DTPA </a:t>
            </a:r>
            <a:endParaRPr lang="cs-CZ" dirty="0"/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03BEEFEB-A65B-DF6F-2F07-0E6AA3348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873" y="2679192"/>
            <a:ext cx="5447251" cy="3291840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F9B19E-789E-4533-9BEC-0F2B6AAEE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7916F75-01F1-079E-64D2-03065A6A0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1" y="809244"/>
            <a:ext cx="3593786" cy="2539322"/>
          </a:xfrm>
          <a:prstGeom prst="rect">
            <a:avLst/>
          </a:prstGeom>
        </p:spPr>
      </p:pic>
      <p:pic>
        <p:nvPicPr>
          <p:cNvPr id="8" name="Zástupný obsah 5">
            <a:extLst>
              <a:ext uri="{FF2B5EF4-FFF2-40B4-BE49-F238E27FC236}">
                <a16:creationId xmlns:a16="http://schemas.microsoft.com/office/drawing/2014/main" id="{DE3854AF-899B-B8CC-186C-8E083506C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0" y="3509431"/>
            <a:ext cx="3593787" cy="253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12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0D9C7C-2C5D-4FFF-83DE-742A88A96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08E492-1B0E-736D-D11B-BF6ED3037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>
                    <a:lumMod val="75000"/>
                    <a:lumOff val="25000"/>
                  </a:schemeClr>
                </a:solidFill>
              </a:rPr>
              <a:t>diskuze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210CD8-192B-8F67-AF66-89669C268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16" y="2626840"/>
            <a:ext cx="7245103" cy="3131777"/>
          </a:xfrm>
        </p:spPr>
        <p:txBody>
          <a:bodyPr>
            <a:normAutofit/>
          </a:bodyPr>
          <a:lstStyle/>
          <a:p>
            <a:r>
              <a:rPr lang="cs-CZ" sz="2400" dirty="0"/>
              <a:t>MAG3: 96,38%</a:t>
            </a:r>
          </a:p>
          <a:p>
            <a:r>
              <a:rPr lang="cs-CZ" sz="2400" dirty="0" err="1"/>
              <a:t>Nanocoll</a:t>
            </a:r>
            <a:r>
              <a:rPr lang="cs-CZ" sz="2400" dirty="0"/>
              <a:t>: 99,33%</a:t>
            </a:r>
          </a:p>
          <a:p>
            <a:r>
              <a:rPr lang="cs-CZ" sz="2400" dirty="0"/>
              <a:t>DTPA: 95,02%</a:t>
            </a:r>
          </a:p>
          <a:p>
            <a:r>
              <a:rPr lang="cs-CZ" sz="2400" dirty="0"/>
              <a:t>všechny by byly použitelné v praxi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34782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chemeClr val="bg2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737488-6271-0872-81AA-80D4F787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835" y="1420706"/>
            <a:ext cx="3466540" cy="4016587"/>
          </a:xfrm>
        </p:spPr>
        <p:txBody>
          <a:bodyPr>
            <a:normAutofit/>
          </a:bodyPr>
          <a:lstStyle/>
          <a:p>
            <a:r>
              <a:rPr lang="cs-CZ" sz="360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70746B-A7DD-CB63-C8D7-9C4AEA318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519" y="1420706"/>
            <a:ext cx="5514758" cy="4016587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splnění všech cílů</a:t>
            </a:r>
          </a:p>
          <a:p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vyrobení 3 radiofarmak</a:t>
            </a:r>
          </a:p>
          <a:p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čistota všech dosahovala požadované pro podání</a:t>
            </a:r>
          </a:p>
          <a:p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655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C5E808-DD3F-E188-FAC4-ABC8DE0FA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Děkujeme za pozornost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E3DE077-4A17-5BE4-9EDC-06FEEC7FD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628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B0DFAB-5336-BCC9-8D8A-B9E650FA4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C0D62D-8A51-E022-B9F4-9FB4946EA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Medical</a:t>
            </a:r>
            <a:r>
              <a:rPr lang="cs-CZ" dirty="0"/>
              <a:t> </a:t>
            </a:r>
            <a:r>
              <a:rPr lang="cs-CZ" dirty="0" err="1"/>
              <a:t>Imaging</a:t>
            </a:r>
            <a:r>
              <a:rPr lang="cs-CZ" dirty="0"/>
              <a:t> Systems: An </a:t>
            </a:r>
            <a:r>
              <a:rPr lang="cs-CZ" dirty="0" err="1"/>
              <a:t>Introductory</a:t>
            </a:r>
            <a:r>
              <a:rPr lang="cs-CZ" dirty="0"/>
              <a:t> </a:t>
            </a:r>
            <a:r>
              <a:rPr lang="cs-CZ" dirty="0" err="1"/>
              <a:t>Guide</a:t>
            </a:r>
            <a:r>
              <a:rPr lang="cs-CZ" dirty="0"/>
              <a:t> [Internet]. 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Center </a:t>
            </a:r>
            <a:r>
              <a:rPr lang="cs-CZ" dirty="0" err="1"/>
              <a:t>for</a:t>
            </a:r>
            <a:r>
              <a:rPr lang="cs-CZ" dirty="0"/>
              <a:t> Biotechnology </a:t>
            </a:r>
            <a:r>
              <a:rPr lang="cs-CZ" dirty="0" err="1"/>
              <a:t>Information</a:t>
            </a:r>
            <a:r>
              <a:rPr lang="cs-CZ" dirty="0"/>
              <a:t> [online]. [cit. 2023-06-20]. Dostupné z: </a:t>
            </a:r>
            <a:r>
              <a:rPr lang="cs-CZ" dirty="0">
                <a:hlinkClick r:id="rId2"/>
              </a:rPr>
              <a:t>https://www.ncbi.nlm.nih.gov/books/NBK546150/figure/ch10.fig19/</a:t>
            </a:r>
            <a:endParaRPr lang="cs-CZ" dirty="0"/>
          </a:p>
          <a:p>
            <a:r>
              <a:rPr lang="cs-CZ" dirty="0"/>
              <a:t>SROVNÁNÍ PARAMETRŮ KITŮ PRO PŘÍPRAVU 99mTc-RADIOFARMAK PRO DYNAMICKOU SCINTIGRAFII LEDVIN DOSTUPNÝCH V ČR. Masarykova univerzita přírodovědecké fakulta[online]. Brno, 2013 [cit. 2023-06-20]. Dostupné z: </a:t>
            </a:r>
            <a:r>
              <a:rPr lang="cs-CZ" dirty="0">
                <a:hlinkClick r:id="rId3"/>
              </a:rPr>
              <a:t>https://www.sci.muni.cz/~jirs/radiochem_anal_methods/Poster(J.StepanDNM,Pribram2013).pdf</a:t>
            </a:r>
            <a:endParaRPr lang="cs-CZ" dirty="0"/>
          </a:p>
          <a:p>
            <a:r>
              <a:rPr lang="cs-CZ" dirty="0"/>
              <a:t>Echnetium-99mTc-DTPA. </a:t>
            </a:r>
            <a:r>
              <a:rPr lang="cs-CZ" dirty="0" err="1"/>
              <a:t>PubChem</a:t>
            </a:r>
            <a:r>
              <a:rPr lang="cs-CZ" dirty="0"/>
              <a:t> [online]. 2023 [cit. 2023-06-20]. Dostupné z: https://</a:t>
            </a:r>
            <a:r>
              <a:rPr lang="cs-CZ" dirty="0" err="1"/>
              <a:t>pubchem.ncbi.nlm.nih.gov</a:t>
            </a:r>
            <a:r>
              <a:rPr lang="cs-CZ" dirty="0"/>
              <a:t>/</a:t>
            </a:r>
            <a:r>
              <a:rPr lang="cs-CZ" dirty="0" err="1"/>
              <a:t>compound</a:t>
            </a:r>
            <a:r>
              <a:rPr lang="cs-CZ" dirty="0"/>
              <a:t>/Technetium-99mTc-DTPA</a:t>
            </a:r>
          </a:p>
        </p:txBody>
      </p:sp>
    </p:spTree>
    <p:extLst>
      <p:ext uri="{BB962C8B-B14F-4D97-AF65-F5344CB8AC3E}">
        <p14:creationId xmlns:p14="http://schemas.microsoft.com/office/powerpoint/2010/main" val="3407580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CBA6DB-25C8-C2BB-9547-315498982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38" r="9091" b="26025"/>
          <a:stretch/>
        </p:blipFill>
        <p:spPr>
          <a:xfrm>
            <a:off x="20" y="304729"/>
            <a:ext cx="12191980" cy="68579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CFD691-8E4B-13B0-A7E3-77C6C2644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cs-CZ"/>
              <a:t>⁹⁹ᵐ</a:t>
            </a:r>
            <a:r>
              <a:rPr lang="cs-CZ" err="1"/>
              <a:t>Tc</a:t>
            </a:r>
            <a:r>
              <a:rPr lang="cs-CZ"/>
              <a:t> v nukleární medicíně</a:t>
            </a:r>
          </a:p>
        </p:txBody>
      </p:sp>
      <p:graphicFrame>
        <p:nvGraphicFramePr>
          <p:cNvPr id="16" name="Zástupný obsah 2">
            <a:extLst>
              <a:ext uri="{FF2B5EF4-FFF2-40B4-BE49-F238E27FC236}">
                <a16:creationId xmlns:a16="http://schemas.microsoft.com/office/drawing/2014/main" id="{FE5DD074-A470-D002-6224-B9CBBA3CAC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5182377"/>
              </p:ext>
            </p:extLst>
          </p:nvPr>
        </p:nvGraphicFramePr>
        <p:xfrm>
          <a:off x="774043" y="2538920"/>
          <a:ext cx="4602152" cy="348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8919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77B63-FA68-E8B7-68D3-147A6E76A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212529"/>
                </a:solidFill>
                <a:effectLst/>
              </a:rPr>
              <a:t>[</a:t>
            </a:r>
            <a:r>
              <a:rPr lang="cs-CZ" i="0" u="none" strike="noStrike" baseline="30000" dirty="0">
                <a:solidFill>
                  <a:srgbClr val="212529"/>
                </a:solidFill>
                <a:effectLst/>
              </a:rPr>
              <a:t>99m</a:t>
            </a:r>
            <a:r>
              <a:rPr lang="cs-CZ" i="0" u="none" strike="noStrike" dirty="0">
                <a:solidFill>
                  <a:srgbClr val="212529"/>
                </a:solidFill>
                <a:effectLst/>
              </a:rPr>
              <a:t>Tc]-</a:t>
            </a:r>
            <a:r>
              <a:rPr lang="cs-CZ" dirty="0"/>
              <a:t>MAG3</a:t>
            </a:r>
          </a:p>
        </p:txBody>
      </p:sp>
      <p:pic>
        <p:nvPicPr>
          <p:cNvPr id="7" name="Zástupný obsah 6" descr="Obsah obrázku text, snímek obrazovky, Multimediální software, software&#10;&#10;Popis byl vytvořen automaticky">
            <a:extLst>
              <a:ext uri="{FF2B5EF4-FFF2-40B4-BE49-F238E27FC236}">
                <a16:creationId xmlns:a16="http://schemas.microsoft.com/office/drawing/2014/main" id="{AC7A37BA-F02F-AF22-7F21-E538F395A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0" b="89906" l="714" r="90000">
                        <a14:foregroundMark x1="1497" y1="51517" x2="7415" y2="50157"/>
                        <a14:foregroundMark x1="714" y1="50366" x2="7041" y2="49791"/>
                        <a14:foregroundMark x1="986" y1="52301" x2="4626" y2="52144"/>
                        <a14:foregroundMark x1="12449" y1="24582" x2="9184" y2="35879"/>
                        <a14:foregroundMark x1="9184" y1="35879" x2="8878" y2="74634"/>
                        <a14:foregroundMark x1="8878" y1="74634" x2="12959" y2="80021"/>
                        <a14:foregroundMark x1="8776" y1="25785" x2="10306" y2="77510"/>
                        <a14:foregroundMark x1="10306" y1="77510" x2="8912" y2="26726"/>
                        <a14:foregroundMark x1="7041" y1="39540" x2="25408" y2="36088"/>
                        <a14:foregroundMark x1="25408" y1="36088" x2="38537" y2="51726"/>
                        <a14:foregroundMark x1="38537" y1="51726" x2="43946" y2="61715"/>
                        <a14:foregroundMark x1="43946" y1="61715" x2="35952" y2="73849"/>
                        <a14:foregroundMark x1="35952" y1="73849" x2="24558" y2="67416"/>
                        <a14:foregroundMark x1="24558" y1="67416" x2="19592" y2="56433"/>
                        <a14:foregroundMark x1="19592" y1="56433" x2="18503" y2="43776"/>
                        <a14:foregroundMark x1="18503" y1="43776" x2="23741" y2="34623"/>
                        <a14:foregroundMark x1="23741" y1="34623" x2="34150" y2="36192"/>
                        <a14:foregroundMark x1="34150" y1="36192" x2="36633" y2="48169"/>
                        <a14:foregroundMark x1="36633" y1="48169" x2="35510" y2="61977"/>
                        <a14:foregroundMark x1="35510" y1="61977" x2="27585" y2="64487"/>
                        <a14:foregroundMark x1="27585" y1="64487" x2="20204" y2="48169"/>
                        <a14:foregroundMark x1="20204" y1="48169" x2="22857" y2="36663"/>
                        <a14:foregroundMark x1="22857" y1="36663" x2="30816" y2="37448"/>
                        <a14:foregroundMark x1="30816" y1="37448" x2="33741" y2="40324"/>
                        <a14:foregroundMark x1="4490" y1="25000" x2="30238" y2="21914"/>
                        <a14:foregroundMark x1="30238" y1="21914" x2="48163" y2="23640"/>
                        <a14:foregroundMark x1="48163" y1="23640" x2="52143" y2="34623"/>
                        <a14:foregroundMark x1="52143" y1="34623" x2="52755" y2="75157"/>
                        <a14:foregroundMark x1="52755" y1="75157" x2="45068" y2="79236"/>
                        <a14:foregroundMark x1="45068" y1="79236" x2="36327" y2="78033"/>
                        <a14:foregroundMark x1="36327" y1="78033" x2="41565" y2="67835"/>
                        <a14:foregroundMark x1="41565" y1="67835" x2="40544" y2="71862"/>
                        <a14:foregroundMark x1="50238" y1="26883" x2="52585" y2="25262"/>
                        <a14:foregroundMark x1="49660" y1="24895" x2="51224" y2="24791"/>
                        <a14:foregroundMark x1="8537" y1="74163" x2="13401" y2="80649"/>
                        <a14:foregroundMark x1="45612" y1="80387" x2="49252" y2="80649"/>
                        <a14:foregroundMark x1="48776" y1="80544" x2="52041" y2="80649"/>
                        <a14:foregroundMark x1="45680" y1="21914" x2="54388" y2="22908"/>
                      </a14:backgroundRemoval>
                    </a14:imgEffect>
                  </a14:imgLayer>
                </a14:imgProps>
              </a:ext>
            </a:extLst>
          </a:blip>
          <a:srcRect l="487" t="22921" r="46754" b="18152"/>
          <a:stretch/>
        </p:blipFill>
        <p:spPr>
          <a:xfrm>
            <a:off x="8573335" y="4072319"/>
            <a:ext cx="3190010" cy="2317173"/>
          </a:xfrm>
        </p:spPr>
      </p:pic>
      <p:pic>
        <p:nvPicPr>
          <p:cNvPr id="12" name="Obrázek 11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7FA6489E-195C-1A83-3957-CACD5036D6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3847" t="17026" r="11747" b="14870"/>
          <a:stretch/>
        </p:blipFill>
        <p:spPr>
          <a:xfrm>
            <a:off x="6409764" y="468508"/>
            <a:ext cx="3451412" cy="344244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6DFB1E9-03DF-B444-6926-2FDEAC9BBB69}"/>
              </a:ext>
            </a:extLst>
          </p:cNvPr>
          <p:cNvSpPr txBox="1"/>
          <p:nvPr/>
        </p:nvSpPr>
        <p:spPr>
          <a:xfrm>
            <a:off x="1066800" y="2189731"/>
            <a:ext cx="5029200" cy="225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400" dirty="0"/>
              <a:t>SPECT a PET </a:t>
            </a:r>
            <a:r>
              <a:rPr lang="cs-CZ" sz="2400" dirty="0" err="1"/>
              <a:t>scany</a:t>
            </a:r>
            <a:r>
              <a:rPr lang="cs-CZ" sz="2400" dirty="0"/>
              <a:t>- </a:t>
            </a:r>
            <a:r>
              <a:rPr lang="cs-CZ" sz="2400" dirty="0" err="1"/>
              <a:t>diagonostika</a:t>
            </a:r>
            <a:endParaRPr lang="cs-CZ" sz="2400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400" dirty="0"/>
              <a:t>ledviny- tubulární extrakční rychlost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400" dirty="0"/>
              <a:t>podává se intravenózně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400" dirty="0" err="1"/>
              <a:t>kit</a:t>
            </a:r>
            <a:r>
              <a:rPr lang="cs-CZ" sz="2400" dirty="0"/>
              <a:t> MAG3 se musí při výrobě zahřát</a:t>
            </a:r>
          </a:p>
        </p:txBody>
      </p:sp>
    </p:spTree>
    <p:extLst>
      <p:ext uri="{BB962C8B-B14F-4D97-AF65-F5344CB8AC3E}">
        <p14:creationId xmlns:p14="http://schemas.microsoft.com/office/powerpoint/2010/main" val="3936501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35C619-EF23-6F32-0BDA-DF2A417A3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>
                <a:solidFill>
                  <a:srgbClr val="212529"/>
                </a:solidFill>
                <a:effectLst/>
              </a:rPr>
              <a:t>[</a:t>
            </a:r>
            <a:r>
              <a:rPr lang="cs-CZ" i="0" u="none" strike="noStrike" baseline="30000">
                <a:solidFill>
                  <a:srgbClr val="212529"/>
                </a:solidFill>
                <a:effectLst/>
              </a:rPr>
              <a:t>99m</a:t>
            </a:r>
            <a:r>
              <a:rPr lang="cs-CZ" i="0" u="none" strike="noStrike">
                <a:solidFill>
                  <a:srgbClr val="212529"/>
                </a:solidFill>
                <a:effectLst/>
              </a:rPr>
              <a:t>Tc]-</a:t>
            </a:r>
            <a:r>
              <a:rPr lang="cs-CZ"/>
              <a:t>Nanocoll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FE9FEE5-E06F-A608-C8DD-56986FDC6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dirty="0"/>
              <a:t>nanočástice krevní plazmy- </a:t>
            </a:r>
            <a:r>
              <a:rPr lang="cs-CZ" sz="2400" dirty="0" err="1"/>
              <a:t>albumín</a:t>
            </a:r>
            <a:endParaRPr lang="cs-CZ" sz="2400" dirty="0"/>
          </a:p>
          <a:p>
            <a:pPr>
              <a:lnSpc>
                <a:spcPct val="150000"/>
              </a:lnSpc>
            </a:pPr>
            <a:r>
              <a:rPr lang="cs-CZ" sz="2400" dirty="0"/>
              <a:t>intravenózní podání nebo subkutánní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lymfatické uzliny, karcinomy, kostní dřeň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diagnostické účely</a:t>
            </a:r>
          </a:p>
          <a:p>
            <a:pPr>
              <a:lnSpc>
                <a:spcPct val="150000"/>
              </a:lnSpc>
            </a:pPr>
            <a:endParaRPr lang="cs-CZ" sz="2400" dirty="0"/>
          </a:p>
        </p:txBody>
      </p:sp>
      <p:pic>
        <p:nvPicPr>
          <p:cNvPr id="1026" name="Picture 2" descr="99mTc Nanocoll: A radiopharmaceutical for sentinel node localisation in  breast cancer—In vitro and in vivo results - ScienceDirect">
            <a:extLst>
              <a:ext uri="{FF2B5EF4-FFF2-40B4-BE49-F238E27FC236}">
                <a16:creationId xmlns:a16="http://schemas.microsoft.com/office/drawing/2014/main" id="{30999AE1-5DC4-8589-DBBB-7CC3BB705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42" y="590911"/>
            <a:ext cx="5845273" cy="22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ure 10.18. SPECT data after labeling of a Sentinel Lymph Node (SLN) with 99mTc-Nanocoll. The corresponding structural information from a complimentary X-ray CT scan helps provide proper localization of the activity. Images courtesy of the University Hospital Erlangen, Clinic of Nuclear Medicine.">
            <a:extLst>
              <a:ext uri="{FF2B5EF4-FFF2-40B4-BE49-F238E27FC236}">
                <a16:creationId xmlns:a16="http://schemas.microsoft.com/office/drawing/2014/main" id="{640433D2-D3B4-2953-ADB9-633585796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67" y="4178274"/>
            <a:ext cx="6920548" cy="22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179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FEAB13-9212-00CC-B9A0-2F36D0A1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212529"/>
                </a:solidFill>
                <a:effectLst/>
              </a:rPr>
              <a:t>[</a:t>
            </a:r>
            <a:r>
              <a:rPr lang="cs-CZ" i="0" u="none" strike="noStrike" baseline="30000" dirty="0">
                <a:solidFill>
                  <a:srgbClr val="212529"/>
                </a:solidFill>
                <a:effectLst/>
              </a:rPr>
              <a:t>99m</a:t>
            </a:r>
            <a:r>
              <a:rPr lang="cs-CZ" i="0" u="none" strike="noStrike" dirty="0">
                <a:solidFill>
                  <a:srgbClr val="212529"/>
                </a:solidFill>
                <a:effectLst/>
              </a:rPr>
              <a:t>Tc]-</a:t>
            </a:r>
            <a:r>
              <a:rPr lang="cs-CZ" dirty="0"/>
              <a:t>DTPA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39A2BF-183B-A741-FB34-FDE966003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6985819" cy="39319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dirty="0"/>
              <a:t>diagnostické radiofarmakum, vyšetření funkce mozku, plic a ledvin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používá se jako </a:t>
            </a:r>
            <a:r>
              <a:rPr lang="cs-CZ" sz="2400" dirty="0" err="1"/>
              <a:t>radiotracer</a:t>
            </a:r>
            <a:r>
              <a:rPr lang="cs-CZ" sz="2400" dirty="0"/>
              <a:t>, pokud je konjugován s tkáňově specifickými molekulami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intravenózně, inhalačně i perorálně </a:t>
            </a:r>
          </a:p>
          <a:p>
            <a:pPr>
              <a:lnSpc>
                <a:spcPct val="150000"/>
              </a:lnSpc>
            </a:pPr>
            <a:endParaRPr lang="cs-CZ" sz="2400" dirty="0"/>
          </a:p>
          <a:p>
            <a:pPr>
              <a:lnSpc>
                <a:spcPct val="150000"/>
              </a:lnSpc>
            </a:pPr>
            <a:endParaRPr lang="cs-CZ" sz="2400" dirty="0"/>
          </a:p>
        </p:txBody>
      </p:sp>
      <p:pic>
        <p:nvPicPr>
          <p:cNvPr id="4" name="Zástupný obsah 4" descr="Obsah obrázku text, snímek obrazovky, Multimediální software, Grafický software&#10;&#10;Popis byl vytvořen automaticky">
            <a:extLst>
              <a:ext uri="{FF2B5EF4-FFF2-40B4-BE49-F238E27FC236}">
                <a16:creationId xmlns:a16="http://schemas.microsoft.com/office/drawing/2014/main" id="{30120E3A-522A-0857-B310-8CB591A36E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0" b="97176" l="3367" r="90000">
                        <a14:foregroundMark x1="6701" y1="17730" x2="16088" y2="17939"/>
                        <a14:foregroundMark x1="16088" y1="17939" x2="35374" y2="16998"/>
                        <a14:foregroundMark x1="35374" y1="16998" x2="43912" y2="18044"/>
                        <a14:foregroundMark x1="43912" y1="18044" x2="55170" y2="16998"/>
                        <a14:foregroundMark x1="54082" y1="18828" x2="56122" y2="72594"/>
                        <a14:foregroundMark x1="56122" y1="72594" x2="54694" y2="85094"/>
                        <a14:foregroundMark x1="54694" y1="85094" x2="46735" y2="89121"/>
                        <a14:foregroundMark x1="46735" y1="89121" x2="37653" y2="79916"/>
                        <a14:foregroundMark x1="37653" y1="79916" x2="26565" y2="82636"/>
                        <a14:foregroundMark x1="26565" y1="82636" x2="19286" y2="88808"/>
                        <a14:foregroundMark x1="19286" y1="88808" x2="10850" y2="90063"/>
                        <a14:foregroundMark x1="10850" y1="90063" x2="3231" y2="87082"/>
                        <a14:foregroundMark x1="3231" y1="87082" x2="476" y2="27092"/>
                        <a14:foregroundMark x1="476" y1="27092" x2="6565" y2="18149"/>
                        <a14:foregroundMark x1="6565" y1="18149" x2="8469" y2="16632"/>
                        <a14:foregroundMark x1="14422" y1="20136" x2="5272" y2="21496"/>
                        <a14:foregroundMark x1="5272" y1="21496" x2="2789" y2="36663"/>
                        <a14:foregroundMark x1="2789" y1="36663" x2="4558" y2="48745"/>
                        <a14:foregroundMark x1="4558" y1="48745" x2="3469" y2="67155"/>
                        <a14:foregroundMark x1="50272" y1="88023" x2="55748" y2="87866"/>
                        <a14:foregroundMark x1="49932" y1="88598" x2="50034" y2="97176"/>
                        <a14:foregroundMark x1="53844" y1="17364" x2="60884" y2="17364"/>
                        <a14:foregroundMark x1="3367" y1="14435" x2="12585" y2="14644"/>
                        <a14:foregroundMark x1="12585" y1="14644" x2="23469" y2="12814"/>
                      </a14:backgroundRemoval>
                    </a14:imgEffect>
                  </a14:imgLayer>
                </a14:imgProps>
              </a:ext>
            </a:extLst>
          </a:blip>
          <a:srcRect l="1" t="15721" r="45281" b="7925"/>
          <a:stretch/>
        </p:blipFill>
        <p:spPr>
          <a:xfrm>
            <a:off x="8352868" y="426600"/>
            <a:ext cx="3308478" cy="3002400"/>
          </a:xfrm>
          <a:prstGeom prst="rect">
            <a:avLst/>
          </a:prstGeom>
        </p:spPr>
      </p:pic>
      <p:pic>
        <p:nvPicPr>
          <p:cNvPr id="2050" name="Picture 2" descr="Efficacy of 99mTc-DTPA SPECT/CT in diagnosing Orbitopathy in graves'  disease | BMC Endocrine Disorders | Full Text">
            <a:extLst>
              <a:ext uri="{FF2B5EF4-FFF2-40B4-BE49-F238E27FC236}">
                <a16:creationId xmlns:a16="http://schemas.microsoft.com/office/drawing/2014/main" id="{CC3334E6-0C77-21BA-662B-225A30BCF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83" y="3562865"/>
            <a:ext cx="434975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669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3B0764-A351-9F6E-0597-383EE450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radiofarmak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C9713C-A979-B9E0-C6FF-A5753CC94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7089058" cy="3931920"/>
          </a:xfrm>
        </p:spPr>
        <p:txBody>
          <a:bodyPr>
            <a:normAutofit/>
          </a:bodyPr>
          <a:lstStyle/>
          <a:p>
            <a:r>
              <a:rPr lang="cs-CZ" sz="2400" dirty="0"/>
              <a:t>začátek- </a:t>
            </a:r>
            <a:r>
              <a:rPr lang="cs-CZ" sz="2400" dirty="0" err="1"/>
              <a:t>kit</a:t>
            </a:r>
            <a:endParaRPr lang="cs-CZ" sz="2400" dirty="0"/>
          </a:p>
          <a:p>
            <a:r>
              <a:rPr lang="cs-CZ" sz="2400" dirty="0" err="1"/>
              <a:t>eluát</a:t>
            </a:r>
            <a:r>
              <a:rPr lang="cs-CZ" sz="2400" dirty="0"/>
              <a:t>- generátor </a:t>
            </a:r>
            <a:r>
              <a:rPr lang="cs-CZ" sz="2400" dirty="0" err="1"/>
              <a:t>Tc</a:t>
            </a:r>
            <a:endParaRPr lang="cs-CZ" sz="2400" dirty="0"/>
          </a:p>
          <a:p>
            <a:r>
              <a:rPr lang="cs-CZ" sz="2400" dirty="0"/>
              <a:t>MAG3- nahřání, zbytek pokojová teplota(horké a studené </a:t>
            </a:r>
            <a:r>
              <a:rPr lang="cs-CZ" sz="2400" dirty="0" err="1"/>
              <a:t>kity</a:t>
            </a:r>
            <a:r>
              <a:rPr lang="cs-CZ" sz="2400" dirty="0"/>
              <a:t>)</a:t>
            </a:r>
          </a:p>
          <a:p>
            <a:r>
              <a:rPr lang="cs-CZ" sz="2400" dirty="0"/>
              <a:t>aktivity radiofarmak:</a:t>
            </a:r>
          </a:p>
          <a:p>
            <a:pPr lvl="1"/>
            <a:r>
              <a:rPr lang="cs-CZ" sz="2200" dirty="0"/>
              <a:t>MAG3- 332,1 </a:t>
            </a:r>
            <a:r>
              <a:rPr lang="cs-CZ" sz="2200" dirty="0" err="1"/>
              <a:t>MBq</a:t>
            </a:r>
            <a:endParaRPr lang="cs-CZ" sz="2200" dirty="0"/>
          </a:p>
          <a:p>
            <a:pPr lvl="1"/>
            <a:r>
              <a:rPr lang="cs-CZ" sz="2200" dirty="0" err="1"/>
              <a:t>Nanocoll</a:t>
            </a:r>
            <a:r>
              <a:rPr lang="cs-CZ" sz="2200" dirty="0"/>
              <a:t>- 269,6 </a:t>
            </a:r>
            <a:r>
              <a:rPr lang="cs-CZ" sz="2200" dirty="0" err="1"/>
              <a:t>MBq</a:t>
            </a:r>
            <a:endParaRPr lang="cs-CZ" sz="2200" dirty="0"/>
          </a:p>
          <a:p>
            <a:pPr lvl="1"/>
            <a:r>
              <a:rPr lang="cs-CZ" sz="2200" dirty="0"/>
              <a:t>DTPA- 319,6 </a:t>
            </a:r>
            <a:r>
              <a:rPr lang="cs-CZ" sz="2200" dirty="0" err="1"/>
              <a:t>MBq</a:t>
            </a:r>
            <a:endParaRPr lang="cs-CZ" sz="2200" dirty="0"/>
          </a:p>
          <a:p>
            <a:endParaRPr lang="cs-CZ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1493C45-FAAE-0C02-45EF-3DDCEE717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844" y="642594"/>
            <a:ext cx="3116870" cy="552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56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CE8892-DD62-42BD-37D4-2865FAB05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Kontrola kvality- TLC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D512E8-D6DA-4AC2-87CB-A931930F3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638800" cy="39319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dirty="0"/>
              <a:t>nutná kontrola před podáním pacientovi 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radiochemická čistota alespoň 95%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RČ= poměr aktivity </a:t>
            </a:r>
            <a:r>
              <a:rPr lang="cs-CZ" sz="2400" dirty="0" err="1"/>
              <a:t>Tc</a:t>
            </a:r>
            <a:r>
              <a:rPr lang="cs-CZ" sz="2400" dirty="0"/>
              <a:t> vázaného v radiofarmaku vůči celkové aktivitě </a:t>
            </a:r>
            <a:r>
              <a:rPr lang="cs-CZ" sz="2400" dirty="0" err="1"/>
              <a:t>Tc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862D5B5-C61F-0D94-83AD-CD071D913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663" y="1798845"/>
            <a:ext cx="2560825" cy="454047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C123AFA-1F98-3ADB-9E79-E82FD030C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496" y="1798846"/>
            <a:ext cx="2560825" cy="454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48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45417CE-2887-C0A0-A6F4-D9DC4417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801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cs-CZ" sz="2800"/>
              <a:t>Výsledky TLC- </a:t>
            </a:r>
            <a:r>
              <a:rPr lang="cs-CZ" sz="2800" i="0" u="none" strike="noStrike">
                <a:effectLst/>
              </a:rPr>
              <a:t>[</a:t>
            </a:r>
            <a:r>
              <a:rPr lang="cs-CZ" sz="2800" i="0" u="none" strike="noStrike" baseline="30000">
                <a:effectLst/>
              </a:rPr>
              <a:t>99m</a:t>
            </a:r>
            <a:r>
              <a:rPr lang="cs-CZ" sz="2800" i="0" u="none" strike="noStrike">
                <a:effectLst/>
              </a:rPr>
              <a:t>Tc]-</a:t>
            </a:r>
            <a:r>
              <a:rPr lang="cs-CZ" sz="2800"/>
              <a:t>MAG3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D8CDF0A-0C3F-DEE4-294E-CAF6CADD2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01" y="886110"/>
            <a:ext cx="7237877" cy="511418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C43AAB8-63F0-84E0-40F6-CAD958AB7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1801" y="2149813"/>
            <a:ext cx="2312479" cy="4046706"/>
          </a:xfrm>
        </p:spPr>
        <p:txBody>
          <a:bodyPr>
            <a:normAutofit/>
          </a:bodyPr>
          <a:lstStyle/>
          <a:p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56699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08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D390B9-A14D-B5C3-AD6C-C593D550D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801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cs-CZ" sz="2800"/>
              <a:t>Výsledky TLC-</a:t>
            </a:r>
            <a:r>
              <a:rPr lang="cs-CZ" sz="2800" i="0" u="none" strike="noStrike">
                <a:effectLst/>
              </a:rPr>
              <a:t>[</a:t>
            </a:r>
            <a:r>
              <a:rPr lang="cs-CZ" sz="2800" i="0" u="none" strike="noStrike" baseline="30000">
                <a:effectLst/>
              </a:rPr>
              <a:t>99m</a:t>
            </a:r>
            <a:r>
              <a:rPr lang="cs-CZ" sz="2800" i="0" u="none" strike="noStrike">
                <a:effectLst/>
              </a:rPr>
              <a:t>Tc]-</a:t>
            </a:r>
            <a:r>
              <a:rPr lang="cs-CZ" sz="2800"/>
              <a:t>Nanocoll </a:t>
            </a: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FE2770D-60B2-F972-2FDF-2DD37D14F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01" y="886110"/>
            <a:ext cx="7237877" cy="5114188"/>
          </a:xfrm>
          <a:prstGeom prst="rect">
            <a:avLst/>
          </a:prstGeom>
        </p:spPr>
      </p:pic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A56BBBFA-0F80-AA98-8EB0-DF14EB15B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1801" y="2149813"/>
            <a:ext cx="2312479" cy="4046706"/>
          </a:xfrm>
        </p:spPr>
        <p:txBody>
          <a:bodyPr>
            <a:normAutofit/>
          </a:bodyPr>
          <a:lstStyle/>
          <a:p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56699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760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{03BE65E9-A002-A94D-92D5-EEE380A13BF3}tf10001067</Template>
  <TotalTime>204</TotalTime>
  <Words>379</Words>
  <Application>Microsoft Macintosh PowerPoint</Application>
  <PresentationFormat>Širokoúhlá obrazovka</PresentationFormat>
  <Paragraphs>50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Courier New</vt:lpstr>
      <vt:lpstr>Garamond</vt:lpstr>
      <vt:lpstr>Savon</vt:lpstr>
      <vt:lpstr>⁹⁹ᵐTc značené léčivé přípravky pro diagnostiku v nukleární medicíně </vt:lpstr>
      <vt:lpstr>⁹⁹ᵐTc v nukleární medicíně</vt:lpstr>
      <vt:lpstr>[99mTc]-MAG3</vt:lpstr>
      <vt:lpstr>[99mTc]-Nanocoll</vt:lpstr>
      <vt:lpstr>[99mTc]-DTPA</vt:lpstr>
      <vt:lpstr>Příprava radiofarmak</vt:lpstr>
      <vt:lpstr>Kontrola kvality- TLC</vt:lpstr>
      <vt:lpstr>Výsledky TLC- [99mTc]-MAG3</vt:lpstr>
      <vt:lpstr>Výsledky TLC-[99mTc]-Nanocoll </vt:lpstr>
      <vt:lpstr>Výsledky TLC-[99mTc]-DTPA </vt:lpstr>
      <vt:lpstr>diskuze</vt:lpstr>
      <vt:lpstr>závěr</vt:lpstr>
      <vt:lpstr>Děkujeme za pozornost </vt:lpstr>
      <vt:lpstr>citace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⁹⁹ᵐTc značené léčivé přípravky pro diagnostiku v nukleární medicíně </dc:title>
  <dc:creator>Knotková Alena</dc:creator>
  <cp:lastModifiedBy>Knotková Alena</cp:lastModifiedBy>
  <cp:revision>4</cp:revision>
  <dcterms:created xsi:type="dcterms:W3CDTF">2023-06-20T08:27:33Z</dcterms:created>
  <dcterms:modified xsi:type="dcterms:W3CDTF">2023-06-20T11:51:35Z</dcterms:modified>
</cp:coreProperties>
</file>